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4.xml" ContentType="application/vnd.openxmlformats-officedocument.drawingml.chart+xml"/>
  <Override PartName="/ppt/tags/tag13.xml" ContentType="application/vnd.openxmlformats-officedocument.presentationml.tag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49"/>
  </p:notesMasterIdLst>
  <p:sldIdLst>
    <p:sldId id="258" r:id="rId3"/>
    <p:sldId id="259" r:id="rId4"/>
    <p:sldId id="260" r:id="rId5"/>
    <p:sldId id="261" r:id="rId6"/>
    <p:sldId id="273" r:id="rId7"/>
    <p:sldId id="262" r:id="rId8"/>
    <p:sldId id="264" r:id="rId9"/>
    <p:sldId id="263" r:id="rId10"/>
    <p:sldId id="336" r:id="rId11"/>
    <p:sldId id="337" r:id="rId12"/>
    <p:sldId id="330" r:id="rId13"/>
    <p:sldId id="270" r:id="rId14"/>
    <p:sldId id="350" r:id="rId15"/>
    <p:sldId id="271" r:id="rId16"/>
    <p:sldId id="269" r:id="rId17"/>
    <p:sldId id="274" r:id="rId18"/>
    <p:sldId id="289" r:id="rId19"/>
    <p:sldId id="290" r:id="rId20"/>
    <p:sldId id="279" r:id="rId21"/>
    <p:sldId id="352" r:id="rId22"/>
    <p:sldId id="292" r:id="rId23"/>
    <p:sldId id="293" r:id="rId24"/>
    <p:sldId id="353" r:id="rId25"/>
    <p:sldId id="354" r:id="rId26"/>
    <p:sldId id="356" r:id="rId27"/>
    <p:sldId id="355" r:id="rId28"/>
    <p:sldId id="298" r:id="rId29"/>
    <p:sldId id="299" r:id="rId30"/>
    <p:sldId id="303" r:id="rId31"/>
    <p:sldId id="304" r:id="rId32"/>
    <p:sldId id="317" r:id="rId33"/>
    <p:sldId id="301" r:id="rId34"/>
    <p:sldId id="302" r:id="rId35"/>
    <p:sldId id="327" r:id="rId36"/>
    <p:sldId id="312" r:id="rId37"/>
    <p:sldId id="295" r:id="rId38"/>
    <p:sldId id="313" r:id="rId39"/>
    <p:sldId id="315" r:id="rId40"/>
    <p:sldId id="320" r:id="rId41"/>
    <p:sldId id="323" r:id="rId42"/>
    <p:sldId id="325" r:id="rId43"/>
    <p:sldId id="326" r:id="rId44"/>
    <p:sldId id="328" r:id="rId45"/>
    <p:sldId id="357" r:id="rId46"/>
    <p:sldId id="331" r:id="rId47"/>
    <p:sldId id="333" r:id="rId48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>
        <p:scale>
          <a:sx n="71" d="100"/>
          <a:sy n="71" d="100"/>
        </p:scale>
        <p:origin x="-1338" y="-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style val="18"/>
  <c:chart>
    <c:title>
      <c:tx>
        <c:rich>
          <a:bodyPr/>
          <a:lstStyle/>
          <a:p>
            <a:pPr>
              <a:defRPr lang="uk-UA"/>
            </a:pPr>
            <a:r>
              <a:rPr lang="uk-UA" sz="4400" dirty="0">
                <a:solidFill>
                  <a:srgbClr val="002060"/>
                </a:solidFill>
              </a:rPr>
              <a:t>Стаж</a:t>
            </a:r>
          </a:p>
        </c:rich>
      </c:tx>
      <c:layout>
        <c:manualLayout>
          <c:xMode val="edge"/>
          <c:yMode val="edge"/>
          <c:x val="0.3807175328962773"/>
          <c:y val="3.4307752078480212E-2"/>
        </c:manualLayout>
      </c:layout>
    </c:title>
    <c:plotArea>
      <c:layout>
        <c:manualLayout>
          <c:layoutTarget val="inner"/>
          <c:xMode val="edge"/>
          <c:yMode val="edge"/>
          <c:x val="0.2556021720177184"/>
          <c:y val="0.21123923922744131"/>
          <c:w val="0.38238130808326726"/>
          <c:h val="0.8069916743740621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Стаж</c:v>
                </c:pt>
              </c:strCache>
            </c:strRef>
          </c:tx>
          <c:explosion val="25"/>
          <c:dPt>
            <c:idx val="1"/>
            <c:spPr>
              <a:solidFill>
                <a:srgbClr val="00B0F0"/>
              </a:solidFill>
            </c:spPr>
          </c:dPt>
          <c:dPt>
            <c:idx val="2"/>
            <c:spPr>
              <a:solidFill>
                <a:srgbClr val="663300"/>
              </a:solidFill>
            </c:spPr>
          </c:dPt>
          <c:dPt>
            <c:idx val="3"/>
            <c:spPr>
              <a:solidFill>
                <a:srgbClr val="C00000"/>
              </a:solidFill>
            </c:spPr>
          </c:dPt>
          <c:dPt>
            <c:idx val="4"/>
            <c:spPr>
              <a:solidFill>
                <a:srgbClr val="00B050"/>
              </a:solidFill>
            </c:spPr>
          </c:dPt>
          <c:dPt>
            <c:idx val="5"/>
            <c:spPr>
              <a:solidFill>
                <a:srgbClr val="7030A0"/>
              </a:solidFill>
            </c:spPr>
          </c:dPt>
          <c:cat>
            <c:strRef>
              <c:f>Лист1!$A$2:$A$7</c:f>
              <c:strCache>
                <c:ptCount val="6"/>
                <c:pt idx="0">
                  <c:v>до 3 років</c:v>
                </c:pt>
                <c:pt idx="1">
                  <c:v>4-10 років</c:v>
                </c:pt>
                <c:pt idx="2">
                  <c:v>11-20 років</c:v>
                </c:pt>
                <c:pt idx="3">
                  <c:v>21-30 років</c:v>
                </c:pt>
                <c:pt idx="4">
                  <c:v>31-40 років</c:v>
                </c:pt>
                <c:pt idx="5">
                  <c:v>41-50 років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1">
                  <c:v>5</c:v>
                </c:pt>
                <c:pt idx="2">
                  <c:v>6</c:v>
                </c:pt>
                <c:pt idx="3">
                  <c:v>9</c:v>
                </c:pt>
                <c:pt idx="4">
                  <c:v>4</c:v>
                </c:pt>
                <c:pt idx="5">
                  <c:v>3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2579230161088171"/>
          <c:y val="0.29989199320426907"/>
          <c:w val="0.20341173372194626"/>
          <c:h val="0.49030517445381488"/>
        </c:manualLayout>
      </c:layout>
      <c:txPr>
        <a:bodyPr/>
        <a:lstStyle/>
        <a:p>
          <a:pPr>
            <a:defRPr lang="uk-UA"/>
          </a:pPr>
          <a:endParaRPr lang="uk-UA"/>
        </a:p>
      </c:txPr>
    </c:legend>
    <c:plotVisOnly val="1"/>
    <c:dispBlanksAs val="zero"/>
  </c:chart>
  <c:txPr>
    <a:bodyPr/>
    <a:lstStyle/>
    <a:p>
      <a:pPr>
        <a:defRPr sz="1800"/>
      </a:pPr>
      <a:endParaRPr lang="uk-UA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style val="34"/>
  <c:chart>
    <c:autoTitleDeleted val="1"/>
    <c:plotArea>
      <c:layout>
        <c:manualLayout>
          <c:layoutTarget val="inner"/>
          <c:xMode val="edge"/>
          <c:yMode val="edge"/>
          <c:x val="5.9427349138300875E-2"/>
          <c:y val="5.4658022931275113E-2"/>
          <c:w val="0.83062721204672019"/>
          <c:h val="0.8089261409644573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1-4 кл.</c:v>
                </c:pt>
              </c:strCache>
            </c:strRef>
          </c:tx>
          <c:spPr>
            <a:solidFill>
              <a:srgbClr val="00B050"/>
            </a:solidFill>
          </c:spPr>
          <c:cat>
            <c:strRef>
              <c:f>Лист1!$A$2:$A$6</c:f>
              <c:strCache>
                <c:ptCount val="4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67</c:v>
                </c:pt>
                <c:pt idx="1">
                  <c:v>71</c:v>
                </c:pt>
                <c:pt idx="2">
                  <c:v>76</c:v>
                </c:pt>
                <c:pt idx="3">
                  <c:v>73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5-9 кл.</c:v>
                </c:pt>
              </c:strCache>
            </c:strRef>
          </c:tx>
          <c:spPr>
            <a:solidFill>
              <a:srgbClr val="7030A0"/>
            </a:solidFill>
          </c:spPr>
          <c:cat>
            <c:strRef>
              <c:f>Лист1!$A$2:$A$6</c:f>
              <c:strCache>
                <c:ptCount val="4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  <c:pt idx="3">
                  <c:v>2019-2020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79</c:v>
                </c:pt>
                <c:pt idx="1">
                  <c:v>71</c:v>
                </c:pt>
                <c:pt idx="2">
                  <c:v>79</c:v>
                </c:pt>
                <c:pt idx="3">
                  <c:v>82</c:v>
                </c:pt>
              </c:numCache>
            </c:numRef>
          </c:val>
        </c:ser>
        <c:axId val="75157888"/>
        <c:axId val="75159424"/>
      </c:barChart>
      <c:catAx>
        <c:axId val="75157888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/>
            </a:pPr>
            <a:endParaRPr lang="uk-UA"/>
          </a:p>
        </c:txPr>
        <c:crossAx val="75159424"/>
        <c:crosses val="autoZero"/>
        <c:auto val="1"/>
        <c:lblAlgn val="ctr"/>
        <c:lblOffset val="100"/>
      </c:catAx>
      <c:valAx>
        <c:axId val="7515942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uk-UA"/>
          </a:p>
        </c:txPr>
        <c:crossAx val="751578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8330621003188869"/>
          <c:y val="0.28734758067295152"/>
          <c:w val="0.10809169963758362"/>
          <c:h val="0.40479202918525931"/>
        </c:manualLayout>
      </c:layout>
      <c:txPr>
        <a:bodyPr/>
        <a:lstStyle/>
        <a:p>
          <a:pPr>
            <a:defRPr lang="uk-UA"/>
          </a:pPr>
          <a:endParaRPr lang="uk-UA"/>
        </a:p>
      </c:txPr>
    </c:legend>
    <c:plotVisOnly val="1"/>
    <c:dispBlanksAs val="gap"/>
  </c:chart>
  <c:txPr>
    <a:bodyPr/>
    <a:lstStyle/>
    <a:p>
      <a:pPr>
        <a:defRPr sz="1800"/>
      </a:pPr>
      <a:endParaRPr lang="uk-UA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tx>
        <c:rich>
          <a:bodyPr/>
          <a:lstStyle/>
          <a:p>
            <a:pPr>
              <a:defRPr lang="uk-UA"/>
            </a:pPr>
            <a:r>
              <a:rPr lang="uk-UA" sz="3600" dirty="0" smtClean="0">
                <a:solidFill>
                  <a:srgbClr val="002060"/>
                </a:solidFill>
              </a:rPr>
              <a:t>Якісний </a:t>
            </a:r>
            <a:r>
              <a:rPr lang="uk-UA" sz="3600" dirty="0">
                <a:solidFill>
                  <a:srgbClr val="002060"/>
                </a:solidFill>
              </a:rPr>
              <a:t>склад</a:t>
            </a:r>
          </a:p>
        </c:rich>
      </c:tx>
      <c:layout>
        <c:manualLayout>
          <c:xMode val="edge"/>
          <c:yMode val="edge"/>
          <c:x val="0.31808673398974552"/>
          <c:y val="4.8210859875800087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7636975903282996E-2"/>
          <c:y val="0.22241790748734744"/>
          <c:w val="0.68416333797313145"/>
          <c:h val="0.7173185176679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якісний склад</c:v>
                </c:pt>
              </c:strCache>
            </c:strRef>
          </c:tx>
          <c:dPt>
            <c:idx val="0"/>
            <c:spPr>
              <a:solidFill>
                <a:srgbClr val="00B050"/>
              </a:solidFill>
            </c:spPr>
          </c:dPt>
          <c:dPt>
            <c:idx val="2"/>
            <c:spPr>
              <a:solidFill>
                <a:srgbClr val="FFC000"/>
              </a:solidFill>
            </c:spPr>
          </c:dPt>
          <c:dPt>
            <c:idx val="3"/>
            <c:spPr>
              <a:solidFill>
                <a:srgbClr val="7030A0"/>
              </a:solidFill>
            </c:spPr>
          </c:dPt>
          <c:dPt>
            <c:idx val="4"/>
            <c:spPr>
              <a:solidFill>
                <a:srgbClr val="00B0F0"/>
              </a:solidFill>
            </c:spPr>
          </c:dPt>
          <c:cat>
            <c:strRef>
              <c:f>Лист1!$A$2:$A$7</c:f>
              <c:strCache>
                <c:ptCount val="6"/>
                <c:pt idx="1">
                  <c:v>ІІ категорія</c:v>
                </c:pt>
                <c:pt idx="2">
                  <c:v>І категорія</c:v>
                </c:pt>
                <c:pt idx="3">
                  <c:v>вища категорія</c:v>
                </c:pt>
                <c:pt idx="4">
                  <c:v>старший уч.</c:v>
                </c:pt>
                <c:pt idx="5">
                  <c:v>методист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1">
                  <c:v>7</c:v>
                </c:pt>
                <c:pt idx="2">
                  <c:v>3</c:v>
                </c:pt>
                <c:pt idx="3">
                  <c:v>16</c:v>
                </c:pt>
                <c:pt idx="4">
                  <c:v>5</c:v>
                </c:pt>
                <c:pt idx="5">
                  <c:v>1</c:v>
                </c:pt>
              </c:numCache>
            </c:numRef>
          </c:val>
        </c:ser>
      </c:pie3DChart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8275493586432332"/>
          <c:y val="0.35658882542496873"/>
          <c:w val="0.20942033414431357"/>
          <c:h val="0.52430615034860339"/>
        </c:manualLayout>
      </c:layout>
      <c:txPr>
        <a:bodyPr/>
        <a:lstStyle/>
        <a:p>
          <a:pPr>
            <a:defRPr lang="uk-UA"/>
          </a:pPr>
          <a:endParaRPr lang="uk-UA"/>
        </a:p>
      </c:txPr>
    </c:legend>
    <c:plotVisOnly val="1"/>
    <c:dispBlanksAs val="zero"/>
  </c:chart>
  <c:txPr>
    <a:bodyPr/>
    <a:lstStyle/>
    <a:p>
      <a:pPr>
        <a:defRPr sz="1800"/>
      </a:pPr>
      <a:endParaRPr lang="uk-UA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view3D>
      <c:rAngAx val="1"/>
    </c:view3D>
    <c:plotArea>
      <c:layout>
        <c:manualLayout>
          <c:layoutTarget val="inner"/>
          <c:xMode val="edge"/>
          <c:yMode val="edge"/>
          <c:x val="7.6332088197861733E-2"/>
          <c:y val="2.6396164354953788E-2"/>
          <c:w val="0.8027310277651426"/>
          <c:h val="0.8657327503039873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І місце</c:v>
                </c:pt>
              </c:strCache>
            </c:strRef>
          </c:tx>
          <c:spPr>
            <a:solidFill>
              <a:srgbClr val="0070C0"/>
            </a:solidFill>
          </c:spPr>
          <c:cat>
            <c:strRef>
              <c:f>Лист1!$A$2:$A$5</c:f>
              <c:strCache>
                <c:ptCount val="4"/>
                <c:pt idx="1">
                  <c:v>2015-2016 н.р</c:v>
                </c:pt>
                <c:pt idx="2">
                  <c:v>2016-2017 н.р.</c:v>
                </c:pt>
                <c:pt idx="3">
                  <c:v>2017-2018 н.р.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1">
                  <c:v>2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ІІ місце</c:v>
                </c:pt>
              </c:strCache>
            </c:strRef>
          </c:tx>
          <c:spPr>
            <a:solidFill>
              <a:srgbClr val="C00000"/>
            </a:solidFill>
          </c:spPr>
          <c:cat>
            <c:strRef>
              <c:f>Лист1!$A$2:$A$5</c:f>
              <c:strCache>
                <c:ptCount val="4"/>
                <c:pt idx="1">
                  <c:v>2015-2016 н.р</c:v>
                </c:pt>
                <c:pt idx="2">
                  <c:v>2016-2017 н.р.</c:v>
                </c:pt>
                <c:pt idx="3">
                  <c:v>2017-2018 н.р.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1">
                  <c:v>3</c:v>
                </c:pt>
                <c:pt idx="2">
                  <c:v>5</c:v>
                </c:pt>
                <c:pt idx="3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ІІІ місце</c:v>
                </c:pt>
              </c:strCache>
            </c:strRef>
          </c:tx>
          <c:spPr>
            <a:solidFill>
              <a:srgbClr val="92D050"/>
            </a:solidFill>
          </c:spPr>
          <c:cat>
            <c:strRef>
              <c:f>Лист1!$A$2:$A$5</c:f>
              <c:strCache>
                <c:ptCount val="4"/>
                <c:pt idx="1">
                  <c:v>2015-2016 н.р</c:v>
                </c:pt>
                <c:pt idx="2">
                  <c:v>2016-2017 н.р.</c:v>
                </c:pt>
                <c:pt idx="3">
                  <c:v>2017-2018 н.р.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1">
                  <c:v>5</c:v>
                </c:pt>
                <c:pt idx="2">
                  <c:v>8</c:v>
                </c:pt>
                <c:pt idx="3">
                  <c:v>8</c:v>
                </c:pt>
              </c:numCache>
            </c:numRef>
          </c:val>
        </c:ser>
        <c:shape val="cone"/>
        <c:axId val="75256576"/>
        <c:axId val="75258112"/>
        <c:axId val="0"/>
      </c:bar3DChart>
      <c:catAx>
        <c:axId val="75256576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/>
            </a:pPr>
            <a:endParaRPr lang="uk-UA"/>
          </a:p>
        </c:txPr>
        <c:crossAx val="75258112"/>
        <c:crosses val="autoZero"/>
        <c:auto val="1"/>
        <c:lblAlgn val="ctr"/>
        <c:lblOffset val="100"/>
      </c:catAx>
      <c:valAx>
        <c:axId val="7525811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uk-UA"/>
          </a:p>
        </c:txPr>
        <c:crossAx val="7525657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uk-UA"/>
          </a:pPr>
          <a:endParaRPr lang="uk-UA"/>
        </a:p>
      </c:txPr>
    </c:legend>
    <c:plotVisOnly val="1"/>
    <c:dispBlanksAs val="gap"/>
  </c:chart>
  <c:txPr>
    <a:bodyPr/>
    <a:lstStyle/>
    <a:p>
      <a:pPr>
        <a:defRPr sz="1800"/>
      </a:pPr>
      <a:endParaRPr lang="uk-UA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Аркуш1!$B$1</c:f>
              <c:strCache>
                <c:ptCount val="1"/>
                <c:pt idx="0">
                  <c:v>класи</c:v>
                </c:pt>
              </c:strCache>
            </c:strRef>
          </c:tx>
          <c:cat>
            <c:strRef>
              <c:f>Аркуш1!$A$2:$A$8</c:f>
              <c:strCache>
                <c:ptCount val="7"/>
                <c:pt idx="0">
                  <c:v>3 клас</c:v>
                </c:pt>
                <c:pt idx="1">
                  <c:v>4 клас</c:v>
                </c:pt>
                <c:pt idx="2">
                  <c:v>5 клас </c:v>
                </c:pt>
                <c:pt idx="3">
                  <c:v>6 клас</c:v>
                </c:pt>
                <c:pt idx="4">
                  <c:v>7 клас</c:v>
                </c:pt>
                <c:pt idx="5">
                  <c:v>8 клас</c:v>
                </c:pt>
                <c:pt idx="6">
                  <c:v>9 клас</c:v>
                </c:pt>
              </c:strCache>
            </c:strRef>
          </c:cat>
          <c:val>
            <c:numRef>
              <c:f>Аркуш1!$B$2:$B$8</c:f>
              <c:numCache>
                <c:formatCode>0%</c:formatCode>
                <c:ptCount val="7"/>
                <c:pt idx="0" formatCode="0.00%">
                  <c:v>0.61100000000000043</c:v>
                </c:pt>
                <c:pt idx="1">
                  <c:v>0.7000000000000004</c:v>
                </c:pt>
                <c:pt idx="2">
                  <c:v>0.87000000000000044</c:v>
                </c:pt>
                <c:pt idx="3">
                  <c:v>0.5</c:v>
                </c:pt>
                <c:pt idx="4">
                  <c:v>0.54</c:v>
                </c:pt>
                <c:pt idx="5">
                  <c:v>0.5</c:v>
                </c:pt>
                <c:pt idx="6">
                  <c:v>0.56000000000000005</c:v>
                </c:pt>
              </c:numCache>
            </c:numRef>
          </c:val>
        </c:ser>
        <c:ser>
          <c:idx val="1"/>
          <c:order val="1"/>
          <c:tx>
            <c:strRef>
              <c:f>Аркуш1!$C$1</c:f>
              <c:strCache>
                <c:ptCount val="1"/>
                <c:pt idx="0">
                  <c:v>Стовпець1</c:v>
                </c:pt>
              </c:strCache>
            </c:strRef>
          </c:tx>
          <c:cat>
            <c:strRef>
              <c:f>Аркуш1!$A$2:$A$8</c:f>
              <c:strCache>
                <c:ptCount val="7"/>
                <c:pt idx="0">
                  <c:v>3 клас</c:v>
                </c:pt>
                <c:pt idx="1">
                  <c:v>4 клас</c:v>
                </c:pt>
                <c:pt idx="2">
                  <c:v>5 клас </c:v>
                </c:pt>
                <c:pt idx="3">
                  <c:v>6 клас</c:v>
                </c:pt>
                <c:pt idx="4">
                  <c:v>7 клас</c:v>
                </c:pt>
                <c:pt idx="5">
                  <c:v>8 клас</c:v>
                </c:pt>
                <c:pt idx="6">
                  <c:v>9 клас</c:v>
                </c:pt>
              </c:strCache>
            </c:strRef>
          </c:cat>
          <c:val>
            <c:numRef>
              <c:f>Аркуш1!$C$2:$C$8</c:f>
              <c:numCache>
                <c:formatCode>General</c:formatCode>
                <c:ptCount val="7"/>
              </c:numCache>
            </c:numRef>
          </c:val>
        </c:ser>
        <c:ser>
          <c:idx val="2"/>
          <c:order val="2"/>
          <c:tx>
            <c:strRef>
              <c:f>Аркуш1!$D$1</c:f>
              <c:strCache>
                <c:ptCount val="1"/>
                <c:pt idx="0">
                  <c:v>Стовпець2</c:v>
                </c:pt>
              </c:strCache>
            </c:strRef>
          </c:tx>
          <c:cat>
            <c:strRef>
              <c:f>Аркуш1!$A$2:$A$8</c:f>
              <c:strCache>
                <c:ptCount val="7"/>
                <c:pt idx="0">
                  <c:v>3 клас</c:v>
                </c:pt>
                <c:pt idx="1">
                  <c:v>4 клас</c:v>
                </c:pt>
                <c:pt idx="2">
                  <c:v>5 клас </c:v>
                </c:pt>
                <c:pt idx="3">
                  <c:v>6 клас</c:v>
                </c:pt>
                <c:pt idx="4">
                  <c:v>7 клас</c:v>
                </c:pt>
                <c:pt idx="5">
                  <c:v>8 клас</c:v>
                </c:pt>
                <c:pt idx="6">
                  <c:v>9 клас</c:v>
                </c:pt>
              </c:strCache>
            </c:strRef>
          </c:cat>
          <c:val>
            <c:numRef>
              <c:f>Аркуш1!$D$2:$D$8</c:f>
              <c:numCache>
                <c:formatCode>General</c:formatCode>
                <c:ptCount val="7"/>
              </c:numCache>
            </c:numRef>
          </c:val>
        </c:ser>
        <c:shape val="cone"/>
        <c:axId val="86413696"/>
        <c:axId val="86415232"/>
        <c:axId val="0"/>
      </c:bar3DChart>
      <c:catAx>
        <c:axId val="86413696"/>
        <c:scaling>
          <c:orientation val="minMax"/>
        </c:scaling>
        <c:axPos val="b"/>
        <c:tickLblPos val="nextTo"/>
        <c:crossAx val="86415232"/>
        <c:crosses val="autoZero"/>
        <c:auto val="1"/>
        <c:lblAlgn val="ctr"/>
        <c:lblOffset val="100"/>
      </c:catAx>
      <c:valAx>
        <c:axId val="86415232"/>
        <c:scaling>
          <c:orientation val="minMax"/>
        </c:scaling>
        <c:axPos val="l"/>
        <c:majorGridlines/>
        <c:numFmt formatCode="0.00%" sourceLinked="1"/>
        <c:tickLblPos val="nextTo"/>
        <c:crossAx val="86413696"/>
        <c:crosses val="autoZero"/>
        <c:crossBetween val="between"/>
      </c:valAx>
    </c:plotArea>
    <c:legend>
      <c:legendPos val="r"/>
      <c:legendEntry>
        <c:idx val="1"/>
        <c:delete val="1"/>
      </c:legendEntry>
      <c:legendEntry>
        <c:idx val="2"/>
        <c:delete val="1"/>
      </c:legendEntry>
      <c:layout/>
    </c:legend>
    <c:plotVisOnly val="1"/>
    <c:dispBlanksAs val="gap"/>
  </c:chart>
  <c:txPr>
    <a:bodyPr/>
    <a:lstStyle/>
    <a:p>
      <a:pPr>
        <a:defRPr sz="1800"/>
      </a:pPr>
      <a:endParaRPr lang="uk-UA"/>
    </a:p>
  </c:txPr>
  <c:externalData r:id="rId1"/>
</c:chartSpace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97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45FE3B-06BA-4715-9BDA-A3D7ED70A15E}" type="doc">
      <dgm:prSet loTypeId="urn:microsoft.com/office/officeart/2005/8/layout/hierarchy6" loCatId="hierarchy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C4D2D0DB-77C7-45CE-B15A-8A815690DA87}">
      <dgm:prSet phldrT="[Текст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olidFill>
          <a:srgbClr val="00B0F0"/>
        </a:solidFill>
        <a:ln>
          <a:noFill/>
        </a:ln>
      </dgm:spPr>
      <dgm:t>
        <a:bodyPr/>
        <a:lstStyle/>
        <a:p>
          <a:pPr algn="r">
            <a:lnSpc>
              <a:spcPct val="100000"/>
            </a:lnSpc>
          </a:pPr>
          <a:endParaRPr lang="uk-UA" sz="2000" dirty="0" smtClean="0">
            <a:solidFill>
              <a:schemeClr val="tx1"/>
            </a:solidFill>
          </a:endParaRPr>
        </a:p>
        <a:p>
          <a:pPr algn="r">
            <a:lnSpc>
              <a:spcPct val="100000"/>
            </a:lnSpc>
          </a:pPr>
          <a:endParaRPr lang="uk-UA" sz="2000" dirty="0" smtClean="0">
            <a:solidFill>
              <a:schemeClr val="tx1"/>
            </a:solidFill>
          </a:endParaRPr>
        </a:p>
        <a:p>
          <a:pPr algn="r">
            <a:lnSpc>
              <a:spcPct val="100000"/>
            </a:lnSpc>
          </a:pPr>
          <a:r>
            <a:rPr lang="uk-UA" sz="2000" b="1" dirty="0" smtClean="0">
              <a:solidFill>
                <a:schemeClr val="tx1"/>
              </a:solidFill>
            </a:rPr>
            <a:t>Директор</a:t>
          </a:r>
          <a:r>
            <a:rPr lang="uk-UA" sz="2000" dirty="0" smtClean="0">
              <a:solidFill>
                <a:schemeClr val="tx1"/>
              </a:solidFill>
            </a:rPr>
            <a:t> </a:t>
          </a:r>
        </a:p>
        <a:p>
          <a:pPr algn="r">
            <a:lnSpc>
              <a:spcPct val="100000"/>
            </a:lnSpc>
          </a:pPr>
          <a:r>
            <a:rPr lang="uk-UA" sz="2000" dirty="0" smtClean="0">
              <a:solidFill>
                <a:schemeClr val="tx1"/>
              </a:solidFill>
            </a:rPr>
            <a:t>Червак Оксана Миронівна –</a:t>
          </a:r>
        </a:p>
        <a:p>
          <a:pPr algn="r">
            <a:lnSpc>
              <a:spcPct val="100000"/>
            </a:lnSpc>
          </a:pPr>
          <a:r>
            <a:rPr lang="uk-UA" sz="2000" dirty="0" smtClean="0">
              <a:solidFill>
                <a:schemeClr val="tx1"/>
              </a:solidFill>
            </a:rPr>
            <a:t>1962 року народження, закінчила</a:t>
          </a:r>
        </a:p>
        <a:p>
          <a:pPr algn="r">
            <a:lnSpc>
              <a:spcPct val="100000"/>
            </a:lnSpc>
          </a:pPr>
          <a:r>
            <a:rPr lang="uk-UA" sz="2000" dirty="0" smtClean="0">
              <a:solidFill>
                <a:schemeClr val="tx1"/>
              </a:solidFill>
            </a:rPr>
            <a:t>Львівський університет імені Франка</a:t>
          </a:r>
        </a:p>
        <a:p>
          <a:pPr algn="r">
            <a:lnSpc>
              <a:spcPct val="100000"/>
            </a:lnSpc>
          </a:pPr>
          <a:r>
            <a:rPr lang="uk-UA" sz="2000" dirty="0" smtClean="0">
              <a:solidFill>
                <a:schemeClr val="tx1"/>
              </a:solidFill>
            </a:rPr>
            <a:t>у 1988 році, спеціальність географія.</a:t>
          </a:r>
        </a:p>
        <a:p>
          <a:pPr algn="r">
            <a:lnSpc>
              <a:spcPct val="100000"/>
            </a:lnSpc>
          </a:pPr>
          <a:r>
            <a:rPr lang="uk-UA" sz="2000" dirty="0" smtClean="0">
              <a:solidFill>
                <a:schemeClr val="tx1"/>
              </a:solidFill>
            </a:rPr>
            <a:t>Стаж роботи – 35 років, керівника --  5 років. </a:t>
          </a:r>
        </a:p>
        <a:p>
          <a:pPr algn="just">
            <a:lnSpc>
              <a:spcPct val="100000"/>
            </a:lnSpc>
          </a:pPr>
          <a:r>
            <a:rPr lang="uk-UA" sz="2000" dirty="0" smtClean="0">
              <a:solidFill>
                <a:schemeClr val="tx1"/>
              </a:solidFill>
            </a:rPr>
            <a:t>                               </a:t>
          </a:r>
        </a:p>
        <a:p>
          <a:pPr algn="just">
            <a:lnSpc>
              <a:spcPct val="100000"/>
            </a:lnSpc>
          </a:pPr>
          <a:r>
            <a:rPr lang="uk-UA" sz="2000" dirty="0" smtClean="0">
              <a:solidFill>
                <a:schemeClr val="tx1"/>
              </a:solidFill>
            </a:rPr>
            <a:t>                      </a:t>
          </a:r>
          <a:r>
            <a:rPr lang="uk-UA" sz="2800" dirty="0" smtClean="0">
              <a:solidFill>
                <a:schemeClr val="tx1"/>
              </a:solidFill>
            </a:rPr>
            <a:t> </a:t>
          </a:r>
          <a:endParaRPr lang="ru-RU" sz="2800" dirty="0">
            <a:solidFill>
              <a:schemeClr val="tx1"/>
            </a:solidFill>
          </a:endParaRPr>
        </a:p>
      </dgm:t>
    </dgm:pt>
    <dgm:pt modelId="{31939924-2C01-468C-BAEC-AE1A39D7440B}" type="parTrans" cxnId="{14324E9E-81AB-4F55-A51F-BE9E34A62747}">
      <dgm:prSet/>
      <dgm:spPr/>
      <dgm:t>
        <a:bodyPr/>
        <a:lstStyle/>
        <a:p>
          <a:endParaRPr lang="ru-RU"/>
        </a:p>
      </dgm:t>
    </dgm:pt>
    <dgm:pt modelId="{7457FB40-525D-4BF2-8963-18AA5C1929E9}" type="sibTrans" cxnId="{14324E9E-81AB-4F55-A51F-BE9E34A62747}">
      <dgm:prSet/>
      <dgm:spPr/>
      <dgm:t>
        <a:bodyPr/>
        <a:lstStyle/>
        <a:p>
          <a:endParaRPr lang="ru-RU"/>
        </a:p>
      </dgm:t>
    </dgm:pt>
    <dgm:pt modelId="{6B063AEE-E65F-4159-8D4A-3FD2AF34200D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FFFF00"/>
        </a:solidFill>
      </dgm:spPr>
      <dgm:t>
        <a:bodyPr/>
        <a:lstStyle/>
        <a:p>
          <a:pPr algn="just"/>
          <a:r>
            <a:rPr lang="uk-UA" sz="2000" dirty="0" smtClean="0"/>
            <a:t>                                       </a:t>
          </a:r>
          <a:r>
            <a:rPr lang="uk-UA" sz="2000" b="1" dirty="0" smtClean="0">
              <a:solidFill>
                <a:schemeClr val="tx1"/>
              </a:solidFill>
            </a:rPr>
            <a:t>Заступник директора </a:t>
          </a:r>
        </a:p>
        <a:p>
          <a:pPr algn="just"/>
          <a:r>
            <a:rPr lang="ru-RU" sz="2000" b="1" dirty="0" smtClean="0">
              <a:solidFill>
                <a:schemeClr val="tx1"/>
              </a:solidFill>
            </a:rPr>
            <a:t>                                 </a:t>
          </a:r>
          <a:r>
            <a:rPr lang="ru-RU" sz="2000" b="0" dirty="0" err="1" smtClean="0">
              <a:solidFill>
                <a:schemeClr val="tx1"/>
              </a:solidFill>
            </a:rPr>
            <a:t>Красілич</a:t>
          </a:r>
          <a:r>
            <a:rPr lang="ru-RU" sz="2000" b="0" dirty="0" smtClean="0">
              <a:solidFill>
                <a:schemeClr val="tx1"/>
              </a:solidFill>
            </a:rPr>
            <a:t> Ольга </a:t>
          </a:r>
          <a:r>
            <a:rPr lang="ru-RU" sz="2000" b="0" dirty="0" err="1" smtClean="0">
              <a:solidFill>
                <a:schemeClr val="tx1"/>
              </a:solidFill>
            </a:rPr>
            <a:t>Василівна</a:t>
          </a:r>
          <a:r>
            <a:rPr lang="ru-RU" sz="2000" b="0" dirty="0" smtClean="0">
              <a:solidFill>
                <a:schemeClr val="tx1"/>
              </a:solidFill>
            </a:rPr>
            <a:t> – </a:t>
          </a:r>
        </a:p>
        <a:p>
          <a:pPr algn="just"/>
          <a:r>
            <a:rPr lang="ru-RU" sz="2000" b="0" dirty="0" smtClean="0">
              <a:solidFill>
                <a:schemeClr val="tx1"/>
              </a:solidFill>
            </a:rPr>
            <a:t>                     1970 року </a:t>
          </a:r>
          <a:r>
            <a:rPr lang="ru-RU" sz="2000" b="0" dirty="0" err="1" smtClean="0">
              <a:solidFill>
                <a:schemeClr val="tx1"/>
              </a:solidFill>
            </a:rPr>
            <a:t>народження</a:t>
          </a:r>
          <a:r>
            <a:rPr lang="ru-RU" sz="2000" b="0" dirty="0" smtClean="0">
              <a:solidFill>
                <a:schemeClr val="tx1"/>
              </a:solidFill>
            </a:rPr>
            <a:t>, </a:t>
          </a:r>
          <a:r>
            <a:rPr lang="ru-RU" sz="2000" b="0" dirty="0" err="1" smtClean="0">
              <a:solidFill>
                <a:schemeClr val="tx1"/>
              </a:solidFill>
            </a:rPr>
            <a:t>закінчила</a:t>
          </a:r>
          <a:r>
            <a:rPr lang="ru-RU" sz="2000" b="0" dirty="0" smtClean="0">
              <a:solidFill>
                <a:schemeClr val="tx1"/>
              </a:solidFill>
            </a:rPr>
            <a:t>                           </a:t>
          </a:r>
        </a:p>
        <a:p>
          <a:pPr algn="just"/>
          <a:r>
            <a:rPr lang="ru-RU" sz="2000" b="0" dirty="0" smtClean="0">
              <a:solidFill>
                <a:schemeClr val="tx1"/>
              </a:solidFill>
            </a:rPr>
            <a:t>                    </a:t>
          </a:r>
          <a:r>
            <a:rPr lang="ru-RU" sz="2000" b="0" dirty="0" err="1" smtClean="0">
              <a:solidFill>
                <a:schemeClr val="tx1"/>
              </a:solidFill>
            </a:rPr>
            <a:t>Прикарпатський</a:t>
          </a:r>
          <a:r>
            <a:rPr lang="ru-RU" sz="2000" b="0" dirty="0" smtClean="0">
              <a:solidFill>
                <a:schemeClr val="tx1"/>
              </a:solidFill>
            </a:rPr>
            <a:t> </a:t>
          </a:r>
          <a:r>
            <a:rPr lang="ru-RU" sz="2000" b="0" dirty="0" err="1" smtClean="0">
              <a:solidFill>
                <a:schemeClr val="tx1"/>
              </a:solidFill>
            </a:rPr>
            <a:t>університет</a:t>
          </a:r>
          <a:r>
            <a:rPr lang="ru-RU" sz="2000" b="0" dirty="0" smtClean="0">
              <a:solidFill>
                <a:schemeClr val="tx1"/>
              </a:solidFill>
            </a:rPr>
            <a:t>  </a:t>
          </a:r>
          <a:r>
            <a:rPr lang="ru-RU" sz="2000" b="0" dirty="0" err="1" smtClean="0">
              <a:solidFill>
                <a:schemeClr val="tx1"/>
              </a:solidFill>
            </a:rPr>
            <a:t>імені</a:t>
          </a:r>
          <a:r>
            <a:rPr lang="ru-RU" sz="2000" b="0" dirty="0" smtClean="0">
              <a:solidFill>
                <a:schemeClr val="tx1"/>
              </a:solidFill>
            </a:rPr>
            <a:t> Василя </a:t>
          </a:r>
        </a:p>
        <a:p>
          <a:pPr algn="just"/>
          <a:r>
            <a:rPr lang="ru-RU" sz="2000" b="0" dirty="0" smtClean="0">
              <a:solidFill>
                <a:schemeClr val="tx1"/>
              </a:solidFill>
            </a:rPr>
            <a:t>                    </a:t>
          </a:r>
          <a:r>
            <a:rPr lang="ru-RU" sz="2000" b="0" dirty="0" err="1" smtClean="0">
              <a:solidFill>
                <a:schemeClr val="tx1"/>
              </a:solidFill>
            </a:rPr>
            <a:t>Стефаника</a:t>
          </a:r>
          <a:r>
            <a:rPr lang="ru-RU" sz="2000" b="0" dirty="0" smtClean="0">
              <a:solidFill>
                <a:schemeClr val="tx1"/>
              </a:solidFill>
            </a:rPr>
            <a:t> в 2002 </a:t>
          </a:r>
          <a:r>
            <a:rPr lang="ru-RU" sz="2000" b="0" dirty="0" err="1" smtClean="0">
              <a:solidFill>
                <a:schemeClr val="tx1"/>
              </a:solidFill>
            </a:rPr>
            <a:t>році</a:t>
          </a:r>
          <a:r>
            <a:rPr lang="ru-RU" sz="2000" b="0" dirty="0" smtClean="0">
              <a:solidFill>
                <a:schemeClr val="tx1"/>
              </a:solidFill>
            </a:rPr>
            <a:t>, </a:t>
          </a:r>
          <a:r>
            <a:rPr lang="ru-RU" sz="2000" b="0" dirty="0" err="1" smtClean="0">
              <a:solidFill>
                <a:schemeClr val="tx1"/>
              </a:solidFill>
            </a:rPr>
            <a:t>спеціальність</a:t>
          </a:r>
          <a:r>
            <a:rPr lang="ru-RU" sz="2000" b="0" dirty="0" smtClean="0">
              <a:solidFill>
                <a:schemeClr val="tx1"/>
              </a:solidFill>
            </a:rPr>
            <a:t>                                                                                                                 </a:t>
          </a:r>
          <a:r>
            <a:rPr lang="ru-RU" sz="2000" b="0" dirty="0" err="1" smtClean="0">
              <a:solidFill>
                <a:schemeClr val="tx1"/>
              </a:solidFill>
            </a:rPr>
            <a:t>вчитель</a:t>
          </a:r>
          <a:r>
            <a:rPr lang="ru-RU" sz="2000" b="0" dirty="0" smtClean="0">
              <a:solidFill>
                <a:schemeClr val="tx1"/>
              </a:solidFill>
            </a:rPr>
            <a:t> </a:t>
          </a:r>
          <a:r>
            <a:rPr lang="ru-RU" sz="2000" b="0" dirty="0" err="1" smtClean="0">
              <a:solidFill>
                <a:schemeClr val="tx1"/>
              </a:solidFill>
            </a:rPr>
            <a:t>початкових</a:t>
          </a:r>
          <a:r>
            <a:rPr lang="ru-RU" sz="2000" b="0" dirty="0" smtClean="0">
              <a:solidFill>
                <a:schemeClr val="tx1"/>
              </a:solidFill>
            </a:rPr>
            <a:t> </a:t>
          </a:r>
          <a:r>
            <a:rPr lang="ru-RU" sz="2000" b="0" dirty="0" err="1" smtClean="0">
              <a:solidFill>
                <a:schemeClr val="tx1"/>
              </a:solidFill>
            </a:rPr>
            <a:t>класів</a:t>
          </a:r>
          <a:r>
            <a:rPr lang="ru-RU" sz="2000" b="0" dirty="0" smtClean="0">
              <a:solidFill>
                <a:schemeClr val="tx1"/>
              </a:solidFill>
            </a:rPr>
            <a:t>.</a:t>
          </a:r>
        </a:p>
        <a:p>
          <a:pPr algn="just"/>
          <a:r>
            <a:rPr lang="ru-RU" sz="2000" b="0" dirty="0" smtClean="0">
              <a:solidFill>
                <a:schemeClr val="tx1"/>
              </a:solidFill>
            </a:rPr>
            <a:t>Стаж </a:t>
          </a:r>
          <a:r>
            <a:rPr lang="ru-RU" sz="2000" b="0" dirty="0" err="1" smtClean="0">
              <a:solidFill>
                <a:schemeClr val="tx1"/>
              </a:solidFill>
            </a:rPr>
            <a:t>роботи</a:t>
          </a:r>
          <a:r>
            <a:rPr lang="ru-RU" sz="2000" b="0" dirty="0" smtClean="0">
              <a:solidFill>
                <a:schemeClr val="tx1"/>
              </a:solidFill>
            </a:rPr>
            <a:t> – 27 </a:t>
          </a:r>
          <a:r>
            <a:rPr lang="ru-RU" sz="2000" b="0" dirty="0" err="1" smtClean="0">
              <a:solidFill>
                <a:schemeClr val="tx1"/>
              </a:solidFill>
            </a:rPr>
            <a:t>років</a:t>
          </a:r>
          <a:r>
            <a:rPr lang="ru-RU" sz="2000" b="0" dirty="0" smtClean="0">
              <a:solidFill>
                <a:schemeClr val="tx1"/>
              </a:solidFill>
            </a:rPr>
            <a:t>, стаж </a:t>
          </a:r>
          <a:r>
            <a:rPr lang="ru-RU" sz="2000" b="0" dirty="0" err="1" smtClean="0">
              <a:solidFill>
                <a:schemeClr val="tx1"/>
              </a:solidFill>
            </a:rPr>
            <a:t>керівника</a:t>
          </a:r>
          <a:r>
            <a:rPr lang="ru-RU" sz="2000" b="0" dirty="0" smtClean="0">
              <a:solidFill>
                <a:schemeClr val="tx1"/>
              </a:solidFill>
            </a:rPr>
            <a:t> – 2 роки.</a:t>
          </a:r>
          <a:endParaRPr lang="ru-RU" sz="2000" b="0" dirty="0">
            <a:solidFill>
              <a:schemeClr val="tx1"/>
            </a:solidFill>
          </a:endParaRPr>
        </a:p>
      </dgm:t>
    </dgm:pt>
    <dgm:pt modelId="{26C83DF6-BD54-4CF3-ADC8-0D1A14FABBDF}" type="parTrans" cxnId="{B57F3F77-B39E-42BE-A8F4-9C141F4764EA}">
      <dgm:prSet/>
      <dgm:spPr/>
      <dgm:t>
        <a:bodyPr/>
        <a:lstStyle/>
        <a:p>
          <a:endParaRPr lang="ru-RU"/>
        </a:p>
      </dgm:t>
    </dgm:pt>
    <dgm:pt modelId="{84759A8B-7F73-43B5-93A1-9B03DE3FE258}" type="sibTrans" cxnId="{B57F3F77-B39E-42BE-A8F4-9C141F4764EA}">
      <dgm:prSet/>
      <dgm:spPr/>
      <dgm:t>
        <a:bodyPr/>
        <a:lstStyle/>
        <a:p>
          <a:endParaRPr lang="ru-RU"/>
        </a:p>
      </dgm:t>
    </dgm:pt>
    <dgm:pt modelId="{AB1D7FF0-09DE-4A7B-82F5-40AEB803B9CF}" type="pres">
      <dgm:prSet presAssocID="{3245FE3B-06BA-4715-9BDA-A3D7ED70A15E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F76C6-D78F-4CBA-9F48-4FCDA0B90DFD}" type="pres">
      <dgm:prSet presAssocID="{3245FE3B-06BA-4715-9BDA-A3D7ED70A15E}" presName="hierFlow" presStyleCnt="0"/>
      <dgm:spPr/>
      <dgm:t>
        <a:bodyPr/>
        <a:lstStyle/>
        <a:p>
          <a:endParaRPr lang="ru-RU"/>
        </a:p>
      </dgm:t>
    </dgm:pt>
    <dgm:pt modelId="{43D32CD9-49FF-49BA-B986-A01CDBFCFDDA}" type="pres">
      <dgm:prSet presAssocID="{3245FE3B-06BA-4715-9BDA-A3D7ED70A15E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108EEF4-B9D8-41C6-A373-9534E67418D0}" type="pres">
      <dgm:prSet presAssocID="{C4D2D0DB-77C7-45CE-B15A-8A815690DA87}" presName="Name14" presStyleCnt="0"/>
      <dgm:spPr/>
      <dgm:t>
        <a:bodyPr/>
        <a:lstStyle/>
        <a:p>
          <a:endParaRPr lang="ru-RU"/>
        </a:p>
      </dgm:t>
    </dgm:pt>
    <dgm:pt modelId="{4B07B090-DFBE-482D-89EE-CFEDEEF2B3AC}" type="pres">
      <dgm:prSet presAssocID="{C4D2D0DB-77C7-45CE-B15A-8A815690DA87}" presName="level1Shape" presStyleLbl="node0" presStyleIdx="0" presStyleCnt="1" custScaleX="291983" custScaleY="162372" custLinFactNeighborX="11237" custLinFactNeighborY="1816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B6571E9-54F3-479C-AFA4-92F78EAF5E69}" type="pres">
      <dgm:prSet presAssocID="{C4D2D0DB-77C7-45CE-B15A-8A815690DA87}" presName="hierChild2" presStyleCnt="0"/>
      <dgm:spPr/>
      <dgm:t>
        <a:bodyPr/>
        <a:lstStyle/>
        <a:p>
          <a:endParaRPr lang="ru-RU"/>
        </a:p>
      </dgm:t>
    </dgm:pt>
    <dgm:pt modelId="{17A920A0-7BA9-468B-810D-6648F277FC21}" type="pres">
      <dgm:prSet presAssocID="{26C83DF6-BD54-4CF3-ADC8-0D1A14FABBDF}" presName="Name19" presStyleLbl="parChTrans1D2" presStyleIdx="0" presStyleCnt="1"/>
      <dgm:spPr/>
      <dgm:t>
        <a:bodyPr/>
        <a:lstStyle/>
        <a:p>
          <a:endParaRPr lang="ru-RU"/>
        </a:p>
      </dgm:t>
    </dgm:pt>
    <dgm:pt modelId="{0395A003-85F2-454D-BF89-AE659AA8F82D}" type="pres">
      <dgm:prSet presAssocID="{6B063AEE-E65F-4159-8D4A-3FD2AF34200D}" presName="Name21" presStyleCnt="0"/>
      <dgm:spPr/>
      <dgm:t>
        <a:bodyPr/>
        <a:lstStyle/>
        <a:p>
          <a:endParaRPr lang="ru-RU"/>
        </a:p>
      </dgm:t>
    </dgm:pt>
    <dgm:pt modelId="{D6CD5B72-6E1F-40D5-9574-A90E93BF3D3E}" type="pres">
      <dgm:prSet presAssocID="{6B063AEE-E65F-4159-8D4A-3FD2AF34200D}" presName="level2Shape" presStyleLbl="node2" presStyleIdx="0" presStyleCnt="1" custScaleX="292657" custScaleY="180619" custLinFactNeighborX="12340" custLinFactNeighborY="1009"/>
      <dgm:spPr/>
      <dgm:t>
        <a:bodyPr/>
        <a:lstStyle/>
        <a:p>
          <a:endParaRPr lang="ru-RU"/>
        </a:p>
      </dgm:t>
    </dgm:pt>
    <dgm:pt modelId="{0EFC3389-A184-43FF-818B-68302F997702}" type="pres">
      <dgm:prSet presAssocID="{6B063AEE-E65F-4159-8D4A-3FD2AF34200D}" presName="hierChild3" presStyleCnt="0"/>
      <dgm:spPr/>
      <dgm:t>
        <a:bodyPr/>
        <a:lstStyle/>
        <a:p>
          <a:endParaRPr lang="ru-RU"/>
        </a:p>
      </dgm:t>
    </dgm:pt>
    <dgm:pt modelId="{0BBD8A48-86D6-41B4-90E8-AF44CC68FCBB}" type="pres">
      <dgm:prSet presAssocID="{3245FE3B-06BA-4715-9BDA-A3D7ED70A15E}" presName="bgShapesFlow" presStyleCnt="0"/>
      <dgm:spPr/>
      <dgm:t>
        <a:bodyPr/>
        <a:lstStyle/>
        <a:p>
          <a:endParaRPr lang="ru-RU"/>
        </a:p>
      </dgm:t>
    </dgm:pt>
  </dgm:ptLst>
  <dgm:cxnLst>
    <dgm:cxn modelId="{14324E9E-81AB-4F55-A51F-BE9E34A62747}" srcId="{3245FE3B-06BA-4715-9BDA-A3D7ED70A15E}" destId="{C4D2D0DB-77C7-45CE-B15A-8A815690DA87}" srcOrd="0" destOrd="0" parTransId="{31939924-2C01-468C-BAEC-AE1A39D7440B}" sibTransId="{7457FB40-525D-4BF2-8963-18AA5C1929E9}"/>
    <dgm:cxn modelId="{C1D93442-C805-4A87-9CA9-8424000B91CA}" type="presOf" srcId="{3245FE3B-06BA-4715-9BDA-A3D7ED70A15E}" destId="{AB1D7FF0-09DE-4A7B-82F5-40AEB803B9CF}" srcOrd="0" destOrd="0" presId="urn:microsoft.com/office/officeart/2005/8/layout/hierarchy6"/>
    <dgm:cxn modelId="{DE462D67-EF22-401B-835C-54AEBCA5EC95}" type="presOf" srcId="{26C83DF6-BD54-4CF3-ADC8-0D1A14FABBDF}" destId="{17A920A0-7BA9-468B-810D-6648F277FC21}" srcOrd="0" destOrd="0" presId="urn:microsoft.com/office/officeart/2005/8/layout/hierarchy6"/>
    <dgm:cxn modelId="{B57F3F77-B39E-42BE-A8F4-9C141F4764EA}" srcId="{C4D2D0DB-77C7-45CE-B15A-8A815690DA87}" destId="{6B063AEE-E65F-4159-8D4A-3FD2AF34200D}" srcOrd="0" destOrd="0" parTransId="{26C83DF6-BD54-4CF3-ADC8-0D1A14FABBDF}" sibTransId="{84759A8B-7F73-43B5-93A1-9B03DE3FE258}"/>
    <dgm:cxn modelId="{798D5450-5F00-404C-93A3-A6632268431C}" type="presOf" srcId="{6B063AEE-E65F-4159-8D4A-3FD2AF34200D}" destId="{D6CD5B72-6E1F-40D5-9574-A90E93BF3D3E}" srcOrd="0" destOrd="0" presId="urn:microsoft.com/office/officeart/2005/8/layout/hierarchy6"/>
    <dgm:cxn modelId="{F09D85EB-E8F3-412D-BD83-F245F1484521}" type="presOf" srcId="{C4D2D0DB-77C7-45CE-B15A-8A815690DA87}" destId="{4B07B090-DFBE-482D-89EE-CFEDEEF2B3AC}" srcOrd="0" destOrd="0" presId="urn:microsoft.com/office/officeart/2005/8/layout/hierarchy6"/>
    <dgm:cxn modelId="{8BB9370C-15DF-4666-8323-3FEDD352AD6E}" type="presParOf" srcId="{AB1D7FF0-09DE-4A7B-82F5-40AEB803B9CF}" destId="{783F76C6-D78F-4CBA-9F48-4FCDA0B90DFD}" srcOrd="0" destOrd="0" presId="urn:microsoft.com/office/officeart/2005/8/layout/hierarchy6"/>
    <dgm:cxn modelId="{D6F6EE89-E2BA-4AAF-AD86-CFDA560C1293}" type="presParOf" srcId="{783F76C6-D78F-4CBA-9F48-4FCDA0B90DFD}" destId="{43D32CD9-49FF-49BA-B986-A01CDBFCFDDA}" srcOrd="0" destOrd="0" presId="urn:microsoft.com/office/officeart/2005/8/layout/hierarchy6"/>
    <dgm:cxn modelId="{D16DE35D-28B1-49C3-9CF9-649360F508BC}" type="presParOf" srcId="{43D32CD9-49FF-49BA-B986-A01CDBFCFDDA}" destId="{3108EEF4-B9D8-41C6-A373-9534E67418D0}" srcOrd="0" destOrd="0" presId="urn:microsoft.com/office/officeart/2005/8/layout/hierarchy6"/>
    <dgm:cxn modelId="{CCEEC171-739C-4478-92BB-FC180B7F294F}" type="presParOf" srcId="{3108EEF4-B9D8-41C6-A373-9534E67418D0}" destId="{4B07B090-DFBE-482D-89EE-CFEDEEF2B3AC}" srcOrd="0" destOrd="0" presId="urn:microsoft.com/office/officeart/2005/8/layout/hierarchy6"/>
    <dgm:cxn modelId="{F6697D3A-F2D3-4B58-8083-D100D3D82D48}" type="presParOf" srcId="{3108EEF4-B9D8-41C6-A373-9534E67418D0}" destId="{7B6571E9-54F3-479C-AFA4-92F78EAF5E69}" srcOrd="1" destOrd="0" presId="urn:microsoft.com/office/officeart/2005/8/layout/hierarchy6"/>
    <dgm:cxn modelId="{D8BEBC7C-7884-43A4-886F-CB2FFC4B70F0}" type="presParOf" srcId="{7B6571E9-54F3-479C-AFA4-92F78EAF5E69}" destId="{17A920A0-7BA9-468B-810D-6648F277FC21}" srcOrd="0" destOrd="0" presId="urn:microsoft.com/office/officeart/2005/8/layout/hierarchy6"/>
    <dgm:cxn modelId="{22070EAF-CD3B-4905-8599-3B39A4128309}" type="presParOf" srcId="{7B6571E9-54F3-479C-AFA4-92F78EAF5E69}" destId="{0395A003-85F2-454D-BF89-AE659AA8F82D}" srcOrd="1" destOrd="0" presId="urn:microsoft.com/office/officeart/2005/8/layout/hierarchy6"/>
    <dgm:cxn modelId="{21B37719-4A44-43D5-8385-C00C8D0FDFFD}" type="presParOf" srcId="{0395A003-85F2-454D-BF89-AE659AA8F82D}" destId="{D6CD5B72-6E1F-40D5-9574-A90E93BF3D3E}" srcOrd="0" destOrd="0" presId="urn:microsoft.com/office/officeart/2005/8/layout/hierarchy6"/>
    <dgm:cxn modelId="{705A25E0-9D3E-4916-8395-BFC8046F5E97}" type="presParOf" srcId="{0395A003-85F2-454D-BF89-AE659AA8F82D}" destId="{0EFC3389-A184-43FF-818B-68302F997702}" srcOrd="1" destOrd="0" presId="urn:microsoft.com/office/officeart/2005/8/layout/hierarchy6"/>
    <dgm:cxn modelId="{9F9C08C5-D970-4483-908E-882202CE1C65}" type="presParOf" srcId="{AB1D7FF0-09DE-4A7B-82F5-40AEB803B9CF}" destId="{0BBD8A48-86D6-41B4-90E8-AF44CC68FCBB}" srcOrd="1" destOrd="0" presId="urn:microsoft.com/office/officeart/2005/8/layout/hierarchy6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07B090-DFBE-482D-89EE-CFEDEEF2B3AC}">
      <dsp:nvSpPr>
        <dsp:cNvPr id="0" name=""/>
        <dsp:cNvSpPr/>
      </dsp:nvSpPr>
      <dsp:spPr>
        <a:xfrm>
          <a:off x="1185328" y="265224"/>
          <a:ext cx="6347513" cy="2353238"/>
        </a:xfrm>
        <a:prstGeom prst="roundRect">
          <a:avLst>
            <a:gd name="adj" fmla="val 10000"/>
          </a:avLst>
        </a:prstGeom>
        <a:solidFill>
          <a:srgbClr val="00B0F0"/>
        </a:solidFill>
        <a:ln w="9525" cap="flat" cmpd="sng" algn="ctr">
          <a:noFill/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uk-UA" sz="2000" kern="1200" dirty="0" smtClean="0">
            <a:solidFill>
              <a:schemeClr val="tx1"/>
            </a:solidFill>
          </a:endParaRPr>
        </a:p>
        <a:p>
          <a:pPr lvl="0" algn="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uk-UA" sz="2000" kern="1200" dirty="0" smtClean="0">
            <a:solidFill>
              <a:schemeClr val="tx1"/>
            </a:solidFill>
          </a:endParaRPr>
        </a:p>
        <a:p>
          <a:pPr lvl="0" algn="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</a:rPr>
            <a:t>Директор</a:t>
          </a:r>
          <a:r>
            <a:rPr lang="uk-UA" sz="2000" kern="1200" dirty="0" smtClean="0">
              <a:solidFill>
                <a:schemeClr val="tx1"/>
              </a:solidFill>
            </a:rPr>
            <a:t> </a:t>
          </a:r>
        </a:p>
        <a:p>
          <a:pPr lvl="0" algn="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Червак Оксана Миронівна –</a:t>
          </a:r>
        </a:p>
        <a:p>
          <a:pPr lvl="0" algn="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1962 року народження, закінчила</a:t>
          </a:r>
        </a:p>
        <a:p>
          <a:pPr lvl="0" algn="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Львівський університет імені Франка</a:t>
          </a:r>
        </a:p>
        <a:p>
          <a:pPr lvl="0" algn="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у 1988 році, спеціальність географія.</a:t>
          </a:r>
        </a:p>
        <a:p>
          <a:pPr lvl="0" algn="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Стаж роботи – 32 роки, керівника --  4 роки. </a:t>
          </a:r>
        </a:p>
        <a:p>
          <a:pPr lvl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                               </a:t>
          </a:r>
        </a:p>
        <a:p>
          <a:pPr lvl="0" algn="just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solidFill>
                <a:schemeClr val="tx1"/>
              </a:solidFill>
            </a:rPr>
            <a:t>                      </a:t>
          </a:r>
          <a:r>
            <a:rPr lang="uk-UA" sz="2800" kern="1200" dirty="0" smtClean="0">
              <a:solidFill>
                <a:schemeClr val="tx1"/>
              </a:solidFill>
            </a:rPr>
            <a:t> </a:t>
          </a:r>
          <a:endParaRPr lang="ru-RU" sz="2800" kern="1200" dirty="0">
            <a:solidFill>
              <a:schemeClr val="tx1"/>
            </a:solidFill>
          </a:endParaRPr>
        </a:p>
      </dsp:txBody>
      <dsp:txXfrm>
        <a:off x="1254252" y="334148"/>
        <a:ext cx="6209665" cy="2215390"/>
      </dsp:txXfrm>
    </dsp:sp>
    <dsp:sp modelId="{17A920A0-7BA9-468B-810D-6648F277FC21}">
      <dsp:nvSpPr>
        <dsp:cNvPr id="0" name=""/>
        <dsp:cNvSpPr/>
      </dsp:nvSpPr>
      <dsp:spPr>
        <a:xfrm>
          <a:off x="4313364" y="2618463"/>
          <a:ext cx="91440" cy="31852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9264"/>
              </a:lnTo>
              <a:lnTo>
                <a:pt x="69698" y="159264"/>
              </a:lnTo>
              <a:lnTo>
                <a:pt x="69698" y="31852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6CD5B72-6E1F-40D5-9574-A90E93BF3D3E}">
      <dsp:nvSpPr>
        <dsp:cNvPr id="0" name=""/>
        <dsp:cNvSpPr/>
      </dsp:nvSpPr>
      <dsp:spPr>
        <a:xfrm>
          <a:off x="1201980" y="2936992"/>
          <a:ext cx="6362165" cy="2617690"/>
        </a:xfrm>
        <a:prstGeom prst="roundRect">
          <a:avLst>
            <a:gd name="adj" fmla="val 10000"/>
          </a:avLst>
        </a:prstGeom>
        <a:solidFill>
          <a:srgbClr val="FFFF0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                                       </a:t>
          </a:r>
          <a:r>
            <a:rPr lang="uk-UA" sz="2000" b="1" kern="1200" dirty="0" smtClean="0">
              <a:solidFill>
                <a:schemeClr val="tx1"/>
              </a:solidFill>
            </a:rPr>
            <a:t>Заступник директора 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                                 </a:t>
          </a:r>
          <a:r>
            <a:rPr lang="ru-RU" sz="2000" b="0" kern="1200" dirty="0" err="1" smtClean="0">
              <a:solidFill>
                <a:schemeClr val="tx1"/>
              </a:solidFill>
            </a:rPr>
            <a:t>Красілич</a:t>
          </a:r>
          <a:r>
            <a:rPr lang="ru-RU" sz="2000" b="0" kern="1200" dirty="0" smtClean="0">
              <a:solidFill>
                <a:schemeClr val="tx1"/>
              </a:solidFill>
            </a:rPr>
            <a:t> Ольга </a:t>
          </a:r>
          <a:r>
            <a:rPr lang="ru-RU" sz="2000" b="0" kern="1200" dirty="0" err="1" smtClean="0">
              <a:solidFill>
                <a:schemeClr val="tx1"/>
              </a:solidFill>
            </a:rPr>
            <a:t>Василівна</a:t>
          </a:r>
          <a:r>
            <a:rPr lang="ru-RU" sz="2000" b="0" kern="1200" dirty="0" smtClean="0">
              <a:solidFill>
                <a:schemeClr val="tx1"/>
              </a:solidFill>
            </a:rPr>
            <a:t> – 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</a:rPr>
            <a:t>                     1970 року </a:t>
          </a:r>
          <a:r>
            <a:rPr lang="ru-RU" sz="2000" b="0" kern="1200" dirty="0" err="1" smtClean="0">
              <a:solidFill>
                <a:schemeClr val="tx1"/>
              </a:solidFill>
            </a:rPr>
            <a:t>народження</a:t>
          </a:r>
          <a:r>
            <a:rPr lang="ru-RU" sz="2000" b="0" kern="1200" dirty="0" smtClean="0">
              <a:solidFill>
                <a:schemeClr val="tx1"/>
              </a:solidFill>
            </a:rPr>
            <a:t>, </a:t>
          </a:r>
          <a:r>
            <a:rPr lang="ru-RU" sz="2000" b="0" kern="1200" dirty="0" err="1" smtClean="0">
              <a:solidFill>
                <a:schemeClr val="tx1"/>
              </a:solidFill>
            </a:rPr>
            <a:t>закінчила</a:t>
          </a:r>
          <a:r>
            <a:rPr lang="ru-RU" sz="2000" b="0" kern="1200" dirty="0" smtClean="0">
              <a:solidFill>
                <a:schemeClr val="tx1"/>
              </a:solidFill>
            </a:rPr>
            <a:t>                           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</a:rPr>
            <a:t>                    </a:t>
          </a:r>
          <a:r>
            <a:rPr lang="ru-RU" sz="2000" b="0" kern="1200" dirty="0" err="1" smtClean="0">
              <a:solidFill>
                <a:schemeClr val="tx1"/>
              </a:solidFill>
            </a:rPr>
            <a:t>Прикарпатський</a:t>
          </a:r>
          <a:r>
            <a:rPr lang="ru-RU" sz="2000" b="0" kern="1200" dirty="0" smtClean="0">
              <a:solidFill>
                <a:schemeClr val="tx1"/>
              </a:solidFill>
            </a:rPr>
            <a:t> </a:t>
          </a:r>
          <a:r>
            <a:rPr lang="ru-RU" sz="2000" b="0" kern="1200" dirty="0" err="1" smtClean="0">
              <a:solidFill>
                <a:schemeClr val="tx1"/>
              </a:solidFill>
            </a:rPr>
            <a:t>університет</a:t>
          </a:r>
          <a:r>
            <a:rPr lang="ru-RU" sz="2000" b="0" kern="1200" dirty="0" smtClean="0">
              <a:solidFill>
                <a:schemeClr val="tx1"/>
              </a:solidFill>
            </a:rPr>
            <a:t>  </a:t>
          </a:r>
          <a:r>
            <a:rPr lang="ru-RU" sz="2000" b="0" kern="1200" dirty="0" err="1" smtClean="0">
              <a:solidFill>
                <a:schemeClr val="tx1"/>
              </a:solidFill>
            </a:rPr>
            <a:t>імені</a:t>
          </a:r>
          <a:r>
            <a:rPr lang="ru-RU" sz="2000" b="0" kern="1200" dirty="0" smtClean="0">
              <a:solidFill>
                <a:schemeClr val="tx1"/>
              </a:solidFill>
            </a:rPr>
            <a:t> Василя 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</a:rPr>
            <a:t>                    </a:t>
          </a:r>
          <a:r>
            <a:rPr lang="ru-RU" sz="2000" b="0" kern="1200" dirty="0" err="1" smtClean="0">
              <a:solidFill>
                <a:schemeClr val="tx1"/>
              </a:solidFill>
            </a:rPr>
            <a:t>Стефаника</a:t>
          </a:r>
          <a:r>
            <a:rPr lang="ru-RU" sz="2000" b="0" kern="1200" dirty="0" smtClean="0">
              <a:solidFill>
                <a:schemeClr val="tx1"/>
              </a:solidFill>
            </a:rPr>
            <a:t> в 2002 </a:t>
          </a:r>
          <a:r>
            <a:rPr lang="ru-RU" sz="2000" b="0" kern="1200" dirty="0" err="1" smtClean="0">
              <a:solidFill>
                <a:schemeClr val="tx1"/>
              </a:solidFill>
            </a:rPr>
            <a:t>році</a:t>
          </a:r>
          <a:r>
            <a:rPr lang="ru-RU" sz="2000" b="0" kern="1200" dirty="0" smtClean="0">
              <a:solidFill>
                <a:schemeClr val="tx1"/>
              </a:solidFill>
            </a:rPr>
            <a:t>, </a:t>
          </a:r>
          <a:r>
            <a:rPr lang="ru-RU" sz="2000" b="0" kern="1200" dirty="0" err="1" smtClean="0">
              <a:solidFill>
                <a:schemeClr val="tx1"/>
              </a:solidFill>
            </a:rPr>
            <a:t>спеціальність</a:t>
          </a:r>
          <a:r>
            <a:rPr lang="ru-RU" sz="2000" b="0" kern="1200" dirty="0" smtClean="0">
              <a:solidFill>
                <a:schemeClr val="tx1"/>
              </a:solidFill>
            </a:rPr>
            <a:t>                                                                                                                 </a:t>
          </a:r>
          <a:r>
            <a:rPr lang="ru-RU" sz="2000" b="0" kern="1200" dirty="0" err="1" smtClean="0">
              <a:solidFill>
                <a:schemeClr val="tx1"/>
              </a:solidFill>
            </a:rPr>
            <a:t>вчитель</a:t>
          </a:r>
          <a:r>
            <a:rPr lang="ru-RU" sz="2000" b="0" kern="1200" dirty="0" smtClean="0">
              <a:solidFill>
                <a:schemeClr val="tx1"/>
              </a:solidFill>
            </a:rPr>
            <a:t> </a:t>
          </a:r>
          <a:r>
            <a:rPr lang="ru-RU" sz="2000" b="0" kern="1200" dirty="0" err="1" smtClean="0">
              <a:solidFill>
                <a:schemeClr val="tx1"/>
              </a:solidFill>
            </a:rPr>
            <a:t>початкових</a:t>
          </a:r>
          <a:r>
            <a:rPr lang="ru-RU" sz="2000" b="0" kern="1200" dirty="0" smtClean="0">
              <a:solidFill>
                <a:schemeClr val="tx1"/>
              </a:solidFill>
            </a:rPr>
            <a:t> </a:t>
          </a:r>
          <a:r>
            <a:rPr lang="ru-RU" sz="2000" b="0" kern="1200" dirty="0" err="1" smtClean="0">
              <a:solidFill>
                <a:schemeClr val="tx1"/>
              </a:solidFill>
            </a:rPr>
            <a:t>класів</a:t>
          </a:r>
          <a:r>
            <a:rPr lang="ru-RU" sz="2000" b="0" kern="1200" dirty="0" smtClean="0">
              <a:solidFill>
                <a:schemeClr val="tx1"/>
              </a:solidFill>
            </a:rPr>
            <a:t>.</a:t>
          </a:r>
        </a:p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</a:rPr>
            <a:t>Стаж </a:t>
          </a:r>
          <a:r>
            <a:rPr lang="ru-RU" sz="2000" b="0" kern="1200" dirty="0" err="1" smtClean="0">
              <a:solidFill>
                <a:schemeClr val="tx1"/>
              </a:solidFill>
            </a:rPr>
            <a:t>роботи</a:t>
          </a:r>
          <a:r>
            <a:rPr lang="ru-RU" sz="2000" b="0" kern="1200" dirty="0" smtClean="0">
              <a:solidFill>
                <a:schemeClr val="tx1"/>
              </a:solidFill>
            </a:rPr>
            <a:t> – 27 </a:t>
          </a:r>
          <a:r>
            <a:rPr lang="ru-RU" sz="2000" b="0" kern="1200" dirty="0" err="1" smtClean="0">
              <a:solidFill>
                <a:schemeClr val="tx1"/>
              </a:solidFill>
            </a:rPr>
            <a:t>років</a:t>
          </a:r>
          <a:r>
            <a:rPr lang="ru-RU" sz="2000" b="0" kern="1200" dirty="0" smtClean="0">
              <a:solidFill>
                <a:schemeClr val="tx1"/>
              </a:solidFill>
            </a:rPr>
            <a:t>, стаж </a:t>
          </a:r>
          <a:r>
            <a:rPr lang="ru-RU" sz="2000" b="0" kern="1200" dirty="0" err="1" smtClean="0">
              <a:solidFill>
                <a:schemeClr val="tx1"/>
              </a:solidFill>
            </a:rPr>
            <a:t>керівника</a:t>
          </a:r>
          <a:r>
            <a:rPr lang="ru-RU" sz="2000" b="0" kern="1200" dirty="0" smtClean="0">
              <a:solidFill>
                <a:schemeClr val="tx1"/>
              </a:solidFill>
            </a:rPr>
            <a:t> – 2 роки.</a:t>
          </a:r>
          <a:endParaRPr lang="ru-RU" sz="2000" b="0" kern="1200" dirty="0">
            <a:solidFill>
              <a:schemeClr val="tx1"/>
            </a:solidFill>
          </a:endParaRPr>
        </a:p>
      </dsp:txBody>
      <dsp:txXfrm>
        <a:off x="1278650" y="3013662"/>
        <a:ext cx="6208825" cy="246435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A5ADCF-B29A-4E52-9BF6-3E90112A0985}">
      <dsp:nvSpPr>
        <dsp:cNvPr id="0" name=""/>
        <dsp:cNvSpPr/>
      </dsp:nvSpPr>
      <dsp:spPr>
        <a:xfrm>
          <a:off x="72009" y="432059"/>
          <a:ext cx="2703805" cy="229091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7B254C-A20B-446B-9E63-71D3A6B5EB8A}">
      <dsp:nvSpPr>
        <dsp:cNvPr id="0" name=""/>
        <dsp:cNvSpPr/>
      </dsp:nvSpPr>
      <dsp:spPr>
        <a:xfrm>
          <a:off x="69279" y="47784"/>
          <a:ext cx="2703805" cy="3944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/>
            <a:t>Керівник </a:t>
          </a:r>
          <a:r>
            <a:rPr lang="uk-UA" sz="1200" b="1" kern="1200" dirty="0" err="1" smtClean="0"/>
            <a:t>методоб’єднання</a:t>
          </a:r>
          <a:endParaRPr lang="uk-UA" sz="1200" b="1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b="1" kern="1200" dirty="0" smtClean="0"/>
            <a:t> </a:t>
          </a:r>
          <a:r>
            <a:rPr lang="uk-UA" sz="1200" b="1" kern="1200" dirty="0" err="1" smtClean="0"/>
            <a:t>Федорак</a:t>
          </a:r>
          <a:r>
            <a:rPr lang="uk-UA" sz="1200" b="1" kern="1200" dirty="0" smtClean="0"/>
            <a:t> О.І</a:t>
          </a:r>
          <a:endParaRPr lang="uk-UA" sz="1200" b="1" kern="1200" dirty="0"/>
        </a:p>
      </dsp:txBody>
      <dsp:txXfrm>
        <a:off x="69279" y="47784"/>
        <a:ext cx="2703805" cy="394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C0880-6673-4141-8F9D-46F141469782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4790C-0539-4876-8AE5-7F8858EAE1E3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827605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4790C-0539-4876-8AE5-7F8858EAE1E3}" type="slidenum">
              <a:rPr lang="uk-UA" smtClean="0"/>
              <a:pPr/>
              <a:t>3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2F1CE-F0C4-44F0-BE39-671F3B18F2EF}" type="slidenum">
              <a:rPr lang="uk-UA" smtClean="0"/>
              <a:pPr/>
              <a:t>12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306601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4790C-0539-4876-8AE5-7F8858EAE1E3}" type="slidenum">
              <a:rPr lang="uk-UA" smtClean="0"/>
              <a:pPr/>
              <a:t>43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824743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 сполучна ліні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25" name="Пі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31" name="Місце для дати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18" name="Місце для нижнього колонтитула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441030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279543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1207599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181447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4056214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2514350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38184320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56692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713847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995339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590596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кут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кут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uk-UA" smtClean="0"/>
              <a:t>Зразок заголовка</a:t>
            </a:r>
            <a:endParaRPr kumimoji="0" lang="en-US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Місце для зображення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uk-UA" smtClean="0"/>
              <a:t>Клацніть піктограму, щоб додати зображення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Місце для заголовка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1" name="Місце для тексту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27" name="Місце для дати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uk-UA"/>
          </a:p>
        </p:txBody>
      </p:sp>
      <p:sp>
        <p:nvSpPr>
          <p:cNvPr id="16" name="Місце для номера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2B48F-A98F-4DAC-839A-2CC43BFAA9A8}" type="datetimeFigureOut">
              <a:rPr lang="uk-UA" smtClean="0"/>
              <a:pPr/>
              <a:t>11.06.2018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85C1F-66AF-4CD5-8A97-E60D0B9CC885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="" xmlns:p14="http://schemas.microsoft.com/office/powerpoint/2010/main" val="138382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1.emf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44.png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9.jpeg"/><Relationship Id="rId20" Type="http://schemas.openxmlformats.org/officeDocument/2006/relationships/image" Target="../media/image43.emf"/><Relationship Id="rId1" Type="http://schemas.openxmlformats.org/officeDocument/2006/relationships/tags" Target="../tags/tag6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19" Type="http://schemas.openxmlformats.org/officeDocument/2006/relationships/image" Target="../media/image42.emf"/><Relationship Id="rId4" Type="http://schemas.openxmlformats.org/officeDocument/2006/relationships/image" Target="../media/image27.pn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Relationship Id="rId22" Type="http://schemas.openxmlformats.org/officeDocument/2006/relationships/image" Target="../media/image45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10" Type="http://schemas.openxmlformats.org/officeDocument/2006/relationships/image" Target="../media/image54.emf"/><Relationship Id="rId4" Type="http://schemas.openxmlformats.org/officeDocument/2006/relationships/image" Target="../media/image48.emf"/><Relationship Id="rId9" Type="http://schemas.openxmlformats.org/officeDocument/2006/relationships/image" Target="../media/image5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9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diagramDrawing" Target="../diagrams/drawing1.xml"/><Relationship Id="rId4" Type="http://schemas.openxmlformats.org/officeDocument/2006/relationships/diagramData" Target="../diagrams/data1.xml"/><Relationship Id="rId9" Type="http://schemas.openxmlformats.org/officeDocument/2006/relationships/image" Target="../media/image6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microsoft.com/office/2007/relationships/diagramDrawing" Target="../diagrams/drawing6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5" Type="http://schemas.openxmlformats.org/officeDocument/2006/relationships/image" Target="../media/image96.jpeg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Relationship Id="rId9" Type="http://schemas.openxmlformats.org/officeDocument/2006/relationships/image" Target="../media/image1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3.xml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3381"/>
            <a:ext cx="3312368" cy="211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D:\Фотографії\фото с.Сливки\100_1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136672"/>
            <a:ext cx="6264696" cy="4698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329481">
            <a:off x="1432425" y="1984096"/>
            <a:ext cx="5991116" cy="1470025"/>
          </a:xfrm>
          <a:scene3d>
            <a:camera prst="isometricOffAxis1Right"/>
            <a:lightRig rig="threePt" dir="t"/>
          </a:scene3d>
        </p:spPr>
        <p:txBody>
          <a:bodyPr>
            <a:normAutofit/>
          </a:bodyPr>
          <a:lstStyle/>
          <a:p>
            <a:pPr marL="182880"/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СЛИВКІВСЬКА ЗОШ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I-II </a:t>
            </a:r>
            <a:r>
              <a:rPr lang="uk-UA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СТУПЕНІВ</a:t>
            </a:r>
            <a:endParaRPr lang="ru-RU" sz="3200" b="1" dirty="0">
              <a:solidFill>
                <a:srgbClr val="C00000"/>
              </a:solidFill>
            </a:endParaRPr>
          </a:p>
        </p:txBody>
      </p:sp>
      <p:grpSp>
        <p:nvGrpSpPr>
          <p:cNvPr id="3" name="Группа 3"/>
          <p:cNvGrpSpPr/>
          <p:nvPr/>
        </p:nvGrpSpPr>
        <p:grpSpPr>
          <a:xfrm>
            <a:off x="0" y="60702"/>
            <a:ext cx="1722938" cy="6769922"/>
            <a:chOff x="-31259" y="60702"/>
            <a:chExt cx="1722938" cy="6769922"/>
          </a:xfrm>
        </p:grpSpPr>
        <p:pic>
          <p:nvPicPr>
            <p:cNvPr id="1026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337670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26"/>
          <p:cNvGrpSpPr/>
          <p:nvPr/>
        </p:nvGrpSpPr>
        <p:grpSpPr>
          <a:xfrm>
            <a:off x="7421061" y="27376"/>
            <a:ext cx="1722939" cy="6830624"/>
            <a:chOff x="-31259" y="0"/>
            <a:chExt cx="1722939" cy="6830624"/>
          </a:xfrm>
        </p:grpSpPr>
        <p:pic>
          <p:nvPicPr>
            <p:cNvPr id="28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5655411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іністратор\Desktop\001 (2)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03" y="332656"/>
            <a:ext cx="8896796" cy="59097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327871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4761">
            <a:off x="300353" y="1877161"/>
            <a:ext cx="3744416" cy="2496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0126" y="476672"/>
            <a:ext cx="7756263" cy="1054250"/>
          </a:xfrm>
        </p:spPr>
        <p:txBody>
          <a:bodyPr/>
          <a:lstStyle/>
          <a:p>
            <a:pPr algn="ctr"/>
            <a:r>
              <a:rPr lang="uk-UA" dirty="0" smtClean="0"/>
              <a:t>Будівлі школи</a:t>
            </a:r>
            <a:endParaRPr lang="uk-UA" dirty="0"/>
          </a:p>
        </p:txBody>
      </p:sp>
      <p:sp>
        <p:nvSpPr>
          <p:cNvPr id="9" name="Місце для тексту 8"/>
          <p:cNvSpPr>
            <a:spLocks noGrp="1"/>
          </p:cNvSpPr>
          <p:nvPr>
            <p:ph type="body" idx="1"/>
          </p:nvPr>
        </p:nvSpPr>
        <p:spPr>
          <a:xfrm rot="21349613">
            <a:off x="190989" y="1040955"/>
            <a:ext cx="3657600" cy="639762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Шкільна майстерня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Місце для тексту 5"/>
          <p:cNvSpPr>
            <a:spLocks noGrp="1"/>
          </p:cNvSpPr>
          <p:nvPr>
            <p:ph type="body" sz="quarter" idx="3"/>
          </p:nvPr>
        </p:nvSpPr>
        <p:spPr>
          <a:xfrm rot="176963">
            <a:off x="5594149" y="1434442"/>
            <a:ext cx="3657600" cy="639762"/>
          </a:xfrm>
        </p:spPr>
        <p:txBody>
          <a:bodyPr/>
          <a:lstStyle/>
          <a:p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Спортзал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ХАКЕР\Desktop\Новая папка (2)\IMG_81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898">
            <a:off x="4954961" y="2064451"/>
            <a:ext cx="3680515" cy="2453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62" y="3776107"/>
            <a:ext cx="3572069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6084168" y="5474619"/>
            <a:ext cx="247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 будівля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5548020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156176" y="4878072"/>
            <a:ext cx="844716" cy="25486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2" y="-171400"/>
            <a:ext cx="3942018" cy="118935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 descr="C:\Users\ТОЛЯ\Desktop\5555555555\ykryzorxark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000"/>
          <a:stretch/>
        </p:blipFill>
        <p:spPr bwMode="auto">
          <a:xfrm rot="5400000">
            <a:off x="7060340" y="4765932"/>
            <a:ext cx="3275416" cy="908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-49427"/>
            <a:ext cx="8229600" cy="857224"/>
          </a:xfrm>
        </p:spPr>
        <p:txBody>
          <a:bodyPr/>
          <a:lstStyle/>
          <a:p>
            <a:pPr algn="ctr"/>
            <a:r>
              <a:rPr lang="uk-UA" b="1" dirty="0" smtClean="0"/>
              <a:t>ВЧИТЕЛІ НАШОЇ ШКОЛИ</a:t>
            </a:r>
            <a:endParaRPr lang="ru-RU" b="1" dirty="0"/>
          </a:p>
        </p:txBody>
      </p:sp>
      <p:pic>
        <p:nvPicPr>
          <p:cNvPr id="1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552420" y="4900486"/>
            <a:ext cx="1184564" cy="1675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67" name="Picture 43" descr="C:\Documents and Settings\Lanos\Рабочий стол\рорроолоорорр\Рекккккк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00552" y="752474"/>
            <a:ext cx="1417317" cy="18857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81" name="Picture 57" descr="C:\Documents and Settings\Lanos\Рабочий стол\рорроолоорорр\Рисузщжлщзжнок (62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77514" y="700307"/>
            <a:ext cx="1357322" cy="20580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83" name="Picture 59" descr="C:\Documents and Settings\Lanos\Рабочий стол\рорроолоорорр\Рисунарпомроьок (62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63099" y="4847038"/>
            <a:ext cx="1214446" cy="18168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87" name="Picture 63" descr="C:\Documents and Settings\Lanos\Рабочий стол\рорроолоорорр\Рисунукапкуок (62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33361" y="797331"/>
            <a:ext cx="1273923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57269" y="4878072"/>
            <a:ext cx="1296144" cy="1501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753687" y="6433060"/>
            <a:ext cx="1316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err="1" smtClean="0"/>
              <a:t>Андрейчук</a:t>
            </a:r>
            <a:r>
              <a:rPr lang="uk-UA" sz="1000" dirty="0" smtClean="0"/>
              <a:t> Н.О.</a:t>
            </a:r>
          </a:p>
          <a:p>
            <a:r>
              <a:rPr lang="uk-UA" sz="1000" dirty="0" err="1" smtClean="0"/>
              <a:t>вч.початкових</a:t>
            </a:r>
            <a:r>
              <a:rPr lang="uk-UA" sz="1000" dirty="0" smtClean="0"/>
              <a:t> класів</a:t>
            </a:r>
            <a:endParaRPr lang="uk-UA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2432578" y="6385862"/>
            <a:ext cx="13163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err="1" smtClean="0"/>
              <a:t>Федорак</a:t>
            </a:r>
            <a:r>
              <a:rPr lang="uk-UA" sz="1000" dirty="0" smtClean="0"/>
              <a:t> О.І.</a:t>
            </a:r>
          </a:p>
          <a:p>
            <a:r>
              <a:rPr lang="uk-UA" sz="1000" dirty="0" err="1" smtClean="0"/>
              <a:t>вч.початкових</a:t>
            </a:r>
            <a:r>
              <a:rPr lang="uk-UA" sz="1000" dirty="0" smtClean="0"/>
              <a:t> класів</a:t>
            </a:r>
            <a:endParaRPr lang="uk-UA" sz="1000" dirty="0"/>
          </a:p>
        </p:txBody>
      </p:sp>
      <p:pic>
        <p:nvPicPr>
          <p:cNvPr id="23" name="Picture 6" descr="C:\Users\ТОЛЯ\Desktop\5555555555\ykryzorxark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000"/>
          <a:stretch/>
        </p:blipFill>
        <p:spPr bwMode="auto">
          <a:xfrm rot="5400000">
            <a:off x="-994737" y="1703449"/>
            <a:ext cx="2898191" cy="8919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C:\Users\ТОЛЯ\Desktop\5555555555\ykryzorxark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000"/>
          <a:stretch/>
        </p:blipFill>
        <p:spPr bwMode="auto">
          <a:xfrm rot="5400000">
            <a:off x="-1067149" y="1069899"/>
            <a:ext cx="3059832" cy="891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ТОЛЯ\Desktop\5555555555\ykryzorxark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000"/>
          <a:stretch/>
        </p:blipFill>
        <p:spPr bwMode="auto">
          <a:xfrm rot="5400000">
            <a:off x="7168131" y="1095977"/>
            <a:ext cx="3059832" cy="891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C:\Documents and Settings\Lanos\Рабочий стол\рорроолоорорр\Рисунок (вапва62)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987286" y="761631"/>
            <a:ext cx="1186911" cy="1876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86" name="Picture 62" descr="C:\Documents and Settings\Lanos\Рабочий стол\рорроолоорорр\Рисунпрррррргшщок (62)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960510" y="2837587"/>
            <a:ext cx="1170352" cy="1823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89" name="Picture 65" descr="C:\Documents and Settings\Lanos\Рабочий стол\рорроолоорорр\Рисуувіпакапунок (62)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61644" y="2824186"/>
            <a:ext cx="1219561" cy="18341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6" descr="C:\Users\ТОЛЯ\Desktop\5555555555\ykryzorxark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000"/>
          <a:stretch/>
        </p:blipFill>
        <p:spPr bwMode="auto">
          <a:xfrm rot="5400000">
            <a:off x="-1111070" y="4887366"/>
            <a:ext cx="3059832" cy="891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ТОЛЯ\Desktop\5555555555\ykryzorxark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000"/>
          <a:stretch/>
        </p:blipFill>
        <p:spPr bwMode="auto">
          <a:xfrm rot="5400000">
            <a:off x="-1067148" y="2775905"/>
            <a:ext cx="3059832" cy="8919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C:\Documents and Settings\Lanos\Рабочий стол\рорроолоорорр\Рисуфнок (62).jpg"/>
          <p:cNvPicPr>
            <a:picLocks noChangeAspect="1" noChangeArrowheads="1"/>
          </p:cNvPicPr>
          <p:nvPr/>
        </p:nvPicPr>
        <p:blipFill rotWithShape="1">
          <a:blip r:embed="rId16" cstate="print"/>
          <a:srcRect r="5174" b="6984"/>
          <a:stretch/>
        </p:blipFill>
        <p:spPr bwMode="auto">
          <a:xfrm>
            <a:off x="1001937" y="4958919"/>
            <a:ext cx="1188663" cy="17639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37" y="752474"/>
            <a:ext cx="1358900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84302" y="3050140"/>
            <a:ext cx="1500131" cy="1144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284" y="4802961"/>
            <a:ext cx="1245584" cy="157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кутник 10"/>
          <p:cNvSpPr/>
          <p:nvPr/>
        </p:nvSpPr>
        <p:spPr>
          <a:xfrm>
            <a:off x="1115616" y="2445701"/>
            <a:ext cx="14207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 err="1" smtClean="0"/>
              <a:t>Кіцелюк</a:t>
            </a:r>
            <a:r>
              <a:rPr lang="uk-UA" sz="1000" dirty="0" smtClean="0"/>
              <a:t> Ю. І.</a:t>
            </a:r>
          </a:p>
          <a:p>
            <a:r>
              <a:rPr lang="uk-UA" sz="1000" dirty="0" err="1" smtClean="0"/>
              <a:t>вч</a:t>
            </a:r>
            <a:r>
              <a:rPr lang="uk-UA" sz="1000" dirty="0" smtClean="0"/>
              <a:t>. музики</a:t>
            </a:r>
            <a:endParaRPr lang="uk-UA" sz="1000" dirty="0"/>
          </a:p>
        </p:txBody>
      </p:sp>
      <p:sp>
        <p:nvSpPr>
          <p:cNvPr id="35" name="TextBox 34"/>
          <p:cNvSpPr txBox="1"/>
          <p:nvPr/>
        </p:nvSpPr>
        <p:spPr>
          <a:xfrm>
            <a:off x="5372858" y="6385863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smtClean="0"/>
              <a:t>Іванишин І.П.</a:t>
            </a:r>
          </a:p>
          <a:p>
            <a:r>
              <a:rPr lang="uk-UA" sz="1000" dirty="0" err="1" smtClean="0"/>
              <a:t>Вч.початкових</a:t>
            </a:r>
            <a:r>
              <a:rPr lang="uk-UA" sz="1000" dirty="0" smtClean="0"/>
              <a:t> класів</a:t>
            </a:r>
            <a:endParaRPr lang="uk-UA" sz="1000" dirty="0"/>
          </a:p>
        </p:txBody>
      </p:sp>
      <p:sp>
        <p:nvSpPr>
          <p:cNvPr id="36" name="TextBox 35"/>
          <p:cNvSpPr txBox="1"/>
          <p:nvPr/>
        </p:nvSpPr>
        <p:spPr>
          <a:xfrm>
            <a:off x="2416907" y="4372531"/>
            <a:ext cx="1125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000" dirty="0" err="1" smtClean="0"/>
              <a:t>Федоришин</a:t>
            </a:r>
            <a:r>
              <a:rPr lang="uk-UA" sz="1000" dirty="0" smtClean="0"/>
              <a:t> Л.М.</a:t>
            </a:r>
          </a:p>
          <a:p>
            <a:r>
              <a:rPr lang="uk-UA" sz="1000" dirty="0" err="1" smtClean="0"/>
              <a:t>вч.укр.мови</a:t>
            </a:r>
            <a:endParaRPr lang="uk-UA" sz="1000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37" y="2907366"/>
            <a:ext cx="1246765" cy="197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3" y="2795587"/>
            <a:ext cx="890587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100" y="2795587"/>
            <a:ext cx="1214445" cy="166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899295" y="4372531"/>
            <a:ext cx="127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err="1" smtClean="0"/>
              <a:t>Федорчак</a:t>
            </a:r>
            <a:r>
              <a:rPr lang="uk-UA" sz="1000" dirty="0" smtClean="0"/>
              <a:t>  М.О.</a:t>
            </a:r>
          </a:p>
          <a:p>
            <a:r>
              <a:rPr lang="uk-UA" sz="1000" dirty="0" err="1" smtClean="0"/>
              <a:t>вч.укр.мови</a:t>
            </a:r>
            <a:endParaRPr lang="uk-UA" sz="10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" y="17971"/>
            <a:ext cx="890587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" y="3078671"/>
            <a:ext cx="890587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5" y="3797300"/>
            <a:ext cx="890587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56" y="11927"/>
            <a:ext cx="890587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413" y="3072627"/>
            <a:ext cx="890587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55" y="3797300"/>
            <a:ext cx="890587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6632"/>
            <a:ext cx="1371352" cy="219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3881"/>
            <a:ext cx="1586235" cy="237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80129"/>
            <a:ext cx="1495099" cy="229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897" y="2378220"/>
            <a:ext cx="1368079" cy="205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244" y="4574921"/>
            <a:ext cx="1370775" cy="21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33475" y="4511602"/>
            <a:ext cx="1479649" cy="199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244" y="2472427"/>
            <a:ext cx="1307026" cy="204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532" y="2612275"/>
            <a:ext cx="1240978" cy="176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60549" y="6498813"/>
            <a:ext cx="1425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000" dirty="0" err="1" smtClean="0"/>
              <a:t>Шолопак</a:t>
            </a:r>
            <a:r>
              <a:rPr lang="uk-UA" sz="1000" dirty="0" smtClean="0"/>
              <a:t> Р.М</a:t>
            </a:r>
          </a:p>
          <a:p>
            <a:r>
              <a:rPr lang="uk-UA" sz="1000" dirty="0" smtClean="0"/>
              <a:t>Практичний психолог</a:t>
            </a:r>
            <a:endParaRPr lang="uk-UA" sz="1000" dirty="0"/>
          </a:p>
        </p:txBody>
      </p:sp>
    </p:spTree>
    <p:extLst>
      <p:ext uri="{BB962C8B-B14F-4D97-AF65-F5344CB8AC3E}">
        <p14:creationId xmlns="" xmlns:p14="http://schemas.microsoft.com/office/powerpoint/2010/main" val="116715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C:\Users\ТОЛЯ\Desktop\5555555555\ykryzorxark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000"/>
          <a:stretch/>
        </p:blipFill>
        <p:spPr bwMode="auto">
          <a:xfrm rot="5400000">
            <a:off x="-2456905" y="2421383"/>
            <a:ext cx="6857999" cy="20152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04664"/>
            <a:ext cx="7725544" cy="59544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dirty="0" smtClean="0"/>
              <a:t>Педагогічний колектив</a:t>
            </a:r>
            <a:endParaRPr lang="uk-UA" sz="4000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66018"/>
            <a:ext cx="6408712" cy="49992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8344" y="1484784"/>
            <a:ext cx="1619672" cy="1581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1593937" cy="1514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928333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98" y="4675036"/>
            <a:ext cx="2736304" cy="20170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7355" y="0"/>
            <a:ext cx="1592317" cy="6858001"/>
            <a:chOff x="27355" y="0"/>
            <a:chExt cx="2012853" cy="6858001"/>
          </a:xfrm>
        </p:grpSpPr>
        <p:pic>
          <p:nvPicPr>
            <p:cNvPr id="4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0"/>
              <a:ext cx="2012853" cy="3429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Анатолий\Desktop\urok_taras_shevchenko\Матеріали до уцроку\Рушник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77315"/>
            <a:stretch/>
          </p:blipFill>
          <p:spPr bwMode="auto">
            <a:xfrm>
              <a:off x="27355" y="3429001"/>
              <a:ext cx="2012853" cy="3429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C:\Users\Анатолий\Desktop\urok_taras_shevchenko\Матеріали до уцроку\Рушник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2EEEB"/>
              </a:clrFrom>
              <a:clrTo>
                <a:srgbClr val="F2EEEB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685" t="62453" r="60613"/>
          <a:stretch/>
        </p:blipFill>
        <p:spPr bwMode="auto">
          <a:xfrm>
            <a:off x="39749" y="4509120"/>
            <a:ext cx="2825353" cy="23488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35696" y="26715"/>
            <a:ext cx="7227912" cy="838200"/>
          </a:xfrm>
        </p:spPr>
        <p:txBody>
          <a:bodyPr/>
          <a:lstStyle/>
          <a:p>
            <a:r>
              <a:rPr lang="uk-UA" dirty="0">
                <a:solidFill>
                  <a:schemeClr val="tx1"/>
                </a:solidFill>
              </a:rPr>
              <a:t>Адміністрація школи</a:t>
            </a:r>
            <a:endParaRPr lang="uk-UA" dirty="0"/>
          </a:p>
        </p:txBody>
      </p:sp>
      <p:graphicFrame>
        <p:nvGraphicFramePr>
          <p:cNvPr id="10" name="Содержимое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579562122"/>
              </p:ext>
            </p:extLst>
          </p:nvPr>
        </p:nvGraphicFramePr>
        <p:xfrm>
          <a:off x="457200" y="571481"/>
          <a:ext cx="8229600" cy="55546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751" y="1052736"/>
            <a:ext cx="1207857" cy="1655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102" y="3501008"/>
            <a:ext cx="1269864" cy="172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966471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Педагогічний стаж працівників</a:t>
            </a:r>
            <a:endParaRPr lang="uk-UA" b="1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926795568"/>
              </p:ext>
            </p:extLst>
          </p:nvPr>
        </p:nvGraphicFramePr>
        <p:xfrm>
          <a:off x="571472" y="2643182"/>
          <a:ext cx="8072494" cy="4071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87919960"/>
              </p:ext>
            </p:extLst>
          </p:nvPr>
        </p:nvGraphicFramePr>
        <p:xfrm>
          <a:off x="642910" y="1397000"/>
          <a:ext cx="7929621" cy="13817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132803"/>
                <a:gridCol w="1132803"/>
                <a:gridCol w="1132803"/>
                <a:gridCol w="1132803"/>
                <a:gridCol w="1132803"/>
                <a:gridCol w="1132803"/>
                <a:gridCol w="1132803"/>
              </a:tblGrid>
              <a:tr h="370840">
                <a:tc gridSpan="7"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Педагогічний стаж працівників</a:t>
                      </a:r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до 3 років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4-10 років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mtClean="0"/>
                        <a:t>11-20 років</a:t>
                      </a:r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21-30 років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31-40 років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41-50 років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51 і більше</a:t>
                      </a:r>
                      <a:endParaRPr lang="uk-U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8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6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9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4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3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-</a:t>
                      </a:r>
                      <a:endParaRPr lang="uk-U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8934553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001156" cy="838200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Мережа школи 2017– 2018 навчальний рік</a:t>
            </a:r>
            <a:endParaRPr lang="uk-UA" sz="28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854346922"/>
              </p:ext>
            </p:extLst>
          </p:nvPr>
        </p:nvGraphicFramePr>
        <p:xfrm>
          <a:off x="142844" y="3143248"/>
          <a:ext cx="8858312" cy="3714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00298" y="2714620"/>
            <a:ext cx="3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2060"/>
                </a:solidFill>
              </a:rPr>
              <a:t>Кількість учнів</a:t>
            </a:r>
            <a:endParaRPr lang="uk-UA" sz="2400" b="1" i="1" dirty="0">
              <a:solidFill>
                <a:srgbClr val="00206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36310345"/>
              </p:ext>
            </p:extLst>
          </p:nvPr>
        </p:nvGraphicFramePr>
        <p:xfrm>
          <a:off x="285720" y="714356"/>
          <a:ext cx="8643999" cy="2021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9836"/>
                <a:gridCol w="1752163"/>
                <a:gridCol w="2161000"/>
                <a:gridCol w="2161000"/>
              </a:tblGrid>
              <a:tr h="730481">
                <a:tc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solidFill>
                            <a:srgbClr val="002060"/>
                          </a:solidFill>
                        </a:rPr>
                        <a:t>Кількість класів</a:t>
                      </a:r>
                      <a:endParaRPr lang="uk-UA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solidFill>
                            <a:srgbClr val="002060"/>
                          </a:solidFill>
                        </a:rPr>
                        <a:t>Кількість учнів</a:t>
                      </a:r>
                      <a:endParaRPr lang="uk-UA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dirty="0" smtClean="0">
                          <a:solidFill>
                            <a:srgbClr val="002060"/>
                          </a:solidFill>
                        </a:rPr>
                        <a:t>Середня наповнюваність класів</a:t>
                      </a:r>
                      <a:endParaRPr lang="uk-UA" sz="1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99448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Початкова школа: 1-4 класи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4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71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18</a:t>
                      </a:r>
                      <a:endParaRPr lang="uk-UA" sz="1400" b="1" dirty="0"/>
                    </a:p>
                  </a:txBody>
                  <a:tcPr/>
                </a:tc>
              </a:tr>
              <a:tr h="399448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Основна школа: 5-9 класи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5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71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14</a:t>
                      </a:r>
                      <a:endParaRPr lang="uk-UA" sz="1400" b="1" dirty="0"/>
                    </a:p>
                  </a:txBody>
                  <a:tcPr/>
                </a:tc>
              </a:tr>
              <a:tr h="399448">
                <a:tc>
                  <a:txBody>
                    <a:bodyPr/>
                    <a:lstStyle/>
                    <a:p>
                      <a:r>
                        <a:rPr lang="uk-UA" sz="1400" b="1" dirty="0" smtClean="0"/>
                        <a:t>Всього по школі: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9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142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16</a:t>
                      </a:r>
                      <a:endParaRPr lang="uk-UA" sz="1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4959961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>
                <a:solidFill>
                  <a:srgbClr val="4606BA"/>
                </a:solidFill>
                <a:latin typeface="Arial" pitchFamily="34" charset="0"/>
                <a:cs typeface="Arial" pitchFamily="34" charset="0"/>
              </a:rPr>
              <a:t>Якісний склад педагогічного колективу</a:t>
            </a:r>
            <a:endParaRPr lang="uk-UA" b="1" i="1" dirty="0">
              <a:solidFill>
                <a:srgbClr val="4606BA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4181492929"/>
              </p:ext>
            </p:extLst>
          </p:nvPr>
        </p:nvGraphicFramePr>
        <p:xfrm>
          <a:off x="642910" y="2428868"/>
          <a:ext cx="8143932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69608999"/>
              </p:ext>
            </p:extLst>
          </p:nvPr>
        </p:nvGraphicFramePr>
        <p:xfrm>
          <a:off x="0" y="1285860"/>
          <a:ext cx="9001155" cy="14732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62806"/>
                <a:gridCol w="686530"/>
                <a:gridCol w="800954"/>
                <a:gridCol w="724667"/>
                <a:gridCol w="839091"/>
                <a:gridCol w="686531"/>
                <a:gridCol w="647485"/>
                <a:gridCol w="720080"/>
                <a:gridCol w="720080"/>
                <a:gridCol w="792088"/>
                <a:gridCol w="936104"/>
                <a:gridCol w="684739"/>
              </a:tblGrid>
              <a:tr h="370840">
                <a:tc gridSpan="6">
                  <a:txBody>
                    <a:bodyPr/>
                    <a:lstStyle/>
                    <a:p>
                      <a:pPr algn="ctr"/>
                      <a:r>
                        <a:rPr lang="uk-UA" sz="1600" dirty="0" err="1" smtClean="0"/>
                        <a:t>Освітньо</a:t>
                      </a:r>
                      <a:r>
                        <a:rPr lang="uk-UA" sz="1600" dirty="0" smtClean="0"/>
                        <a:t> - кваліфікаційний рівень</a:t>
                      </a:r>
                      <a:endParaRPr lang="uk-UA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uk-UA" sz="1600" dirty="0" smtClean="0"/>
                        <a:t>Кваліфікаційні</a:t>
                      </a:r>
                      <a:r>
                        <a:rPr lang="uk-UA" sz="1600" baseline="0" dirty="0" smtClean="0"/>
                        <a:t> категорії та педагогічні звання</a:t>
                      </a:r>
                      <a:endParaRPr lang="uk-UA" sz="16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</a:tr>
              <a:tr h="700730">
                <a:tc rowSpan="2">
                  <a:txBody>
                    <a:bodyPr/>
                    <a:lstStyle/>
                    <a:p>
                      <a:pPr algn="ctr"/>
                      <a:r>
                        <a:rPr lang="uk-UA" sz="1400" b="1" dirty="0" err="1" smtClean="0"/>
                        <a:t>К-сть</a:t>
                      </a:r>
                      <a:r>
                        <a:rPr lang="uk-UA" sz="1400" b="1" dirty="0" smtClean="0"/>
                        <a:t> </a:t>
                      </a:r>
                      <a:r>
                        <a:rPr lang="uk-UA" sz="1400" b="1" dirty="0" err="1" smtClean="0"/>
                        <a:t>педпр</a:t>
                      </a:r>
                      <a:r>
                        <a:rPr lang="uk-UA" sz="1400" b="1" dirty="0" smtClean="0"/>
                        <a:t>.</a:t>
                      </a:r>
                      <a:endParaRPr lang="uk-UA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мол. спец.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бака - лавр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спеці - </a:t>
                      </a:r>
                      <a:r>
                        <a:rPr lang="uk-UA" sz="1400" b="1" dirty="0" err="1" smtClean="0"/>
                        <a:t>аліст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магістр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9 </a:t>
                      </a:r>
                      <a:r>
                        <a:rPr lang="uk-UA" sz="1400" b="1" dirty="0" err="1" smtClean="0"/>
                        <a:t>–ий</a:t>
                      </a:r>
                      <a:endParaRPr lang="uk-UA" sz="1400" b="1" dirty="0" smtClean="0"/>
                    </a:p>
                    <a:p>
                      <a:pPr algn="ctr"/>
                      <a:r>
                        <a:rPr lang="uk-UA" sz="1400" b="1" dirty="0" err="1" smtClean="0"/>
                        <a:t>т.р</a:t>
                      </a:r>
                      <a:r>
                        <a:rPr lang="uk-UA" sz="1400" b="1" dirty="0" smtClean="0"/>
                        <a:t>.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err="1" smtClean="0"/>
                        <a:t>спеці-аліст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спец.</a:t>
                      </a:r>
                    </a:p>
                    <a:p>
                      <a:pPr algn="ctr"/>
                      <a:r>
                        <a:rPr lang="uk-UA" sz="1400" b="1" dirty="0" smtClean="0"/>
                        <a:t>ІІ кат.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спец.</a:t>
                      </a:r>
                    </a:p>
                    <a:p>
                      <a:pPr algn="ctr"/>
                      <a:r>
                        <a:rPr lang="uk-UA" sz="1400" b="1" dirty="0" smtClean="0"/>
                        <a:t>І кат.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спец.</a:t>
                      </a:r>
                    </a:p>
                    <a:p>
                      <a:pPr algn="ctr"/>
                      <a:r>
                        <a:rPr lang="uk-UA" sz="1400" b="1" dirty="0" smtClean="0"/>
                        <a:t>вищої</a:t>
                      </a:r>
                    </a:p>
                    <a:p>
                      <a:pPr algn="ctr"/>
                      <a:r>
                        <a:rPr lang="uk-UA" sz="1400" b="1" dirty="0" smtClean="0"/>
                        <a:t>кат.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Старший учитель</a:t>
                      </a:r>
                      <a:endParaRPr lang="uk-UA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err="1" smtClean="0"/>
                        <a:t>Мето-дист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uk-UA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-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28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-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2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7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3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16</a:t>
                      </a:r>
                      <a:endParaRPr lang="uk-UA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dirty="0" smtClean="0"/>
                        <a:t>5</a:t>
                      </a:r>
                      <a:endParaRPr lang="uk-UA" sz="1400" b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400" b="1" smtClean="0"/>
                        <a:t>1</a:t>
                      </a:r>
                      <a:endParaRPr lang="uk-UA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593253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Призові місця на олімпіадах</a:t>
            </a:r>
            <a:endParaRPr lang="uk-UA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63473768"/>
              </p:ext>
            </p:extLst>
          </p:nvPr>
        </p:nvGraphicFramePr>
        <p:xfrm>
          <a:off x="285720" y="1285860"/>
          <a:ext cx="8705880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34845012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3" y="1"/>
            <a:ext cx="912668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0"/>
            <a:ext cx="7615262" cy="1071546"/>
          </a:xfrm>
        </p:spPr>
        <p:txBody>
          <a:bodyPr/>
          <a:lstStyle/>
          <a:p>
            <a:r>
              <a:rPr lang="uk-UA" b="1" dirty="0" smtClean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Девіз школи</a:t>
            </a:r>
            <a:endParaRPr lang="ru-RU" b="1" dirty="0">
              <a:solidFill>
                <a:srgbClr val="FFFF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78866" y="5324796"/>
            <a:ext cx="8568952" cy="1533204"/>
          </a:xfrm>
        </p:spPr>
        <p:txBody>
          <a:bodyPr>
            <a:normAutofit/>
          </a:bodyPr>
          <a:lstStyle/>
          <a:p>
            <a:r>
              <a:rPr lang="ru-RU" sz="4000" b="1" dirty="0" err="1" smtClean="0">
                <a:solidFill>
                  <a:srgbClr val="00B0F0"/>
                </a:solidFill>
              </a:rPr>
              <a:t>Виховуючи</a:t>
            </a:r>
            <a:r>
              <a:rPr lang="ru-RU" sz="4000" b="1" dirty="0" smtClean="0">
                <a:solidFill>
                  <a:srgbClr val="00B0F0"/>
                </a:solidFill>
              </a:rPr>
              <a:t> </a:t>
            </a:r>
            <a:r>
              <a:rPr lang="ru-RU" sz="4000" b="1" dirty="0" err="1" smtClean="0">
                <a:solidFill>
                  <a:srgbClr val="00B0F0"/>
                </a:solidFill>
              </a:rPr>
              <a:t>особистість</a:t>
            </a:r>
            <a:r>
              <a:rPr lang="ru-RU" sz="4000" b="1" dirty="0" smtClean="0">
                <a:solidFill>
                  <a:srgbClr val="00B0F0"/>
                </a:solidFill>
              </a:rPr>
              <a:t> -</a:t>
            </a:r>
            <a:r>
              <a:rPr lang="uk-UA" sz="4000" b="1" dirty="0" smtClean="0">
                <a:solidFill>
                  <a:srgbClr val="00B0F0"/>
                </a:solidFill>
              </a:rPr>
              <a:t>р</a:t>
            </a:r>
            <a:r>
              <a:rPr lang="ru-RU" sz="4000" b="1" dirty="0" err="1" smtClean="0">
                <a:solidFill>
                  <a:srgbClr val="00B0F0"/>
                </a:solidFill>
              </a:rPr>
              <a:t>озбудовуємо</a:t>
            </a:r>
            <a:r>
              <a:rPr lang="ru-RU" sz="4000" b="1" dirty="0" smtClean="0">
                <a:solidFill>
                  <a:srgbClr val="00B0F0"/>
                </a:solidFill>
              </a:rPr>
              <a:t> </a:t>
            </a:r>
            <a:r>
              <a:rPr lang="ru-RU" sz="4000" b="1" dirty="0" err="1" smtClean="0">
                <a:solidFill>
                  <a:srgbClr val="00B0F0"/>
                </a:solidFill>
              </a:rPr>
              <a:t>Україну</a:t>
            </a:r>
            <a:r>
              <a:rPr lang="ru-RU" sz="4000" b="1" dirty="0" smtClean="0">
                <a:solidFill>
                  <a:srgbClr val="00B0F0"/>
                </a:solidFill>
              </a:rPr>
              <a:t>!</a:t>
            </a:r>
            <a:endParaRPr lang="ru-RU" sz="4000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/>
              <a:t>Якісний показник знань учнів </a:t>
            </a:r>
            <a:br>
              <a:rPr lang="uk-UA" b="1" dirty="0" smtClean="0"/>
            </a:br>
            <a:r>
              <a:rPr lang="uk-UA" b="1" dirty="0" smtClean="0"/>
              <a:t>3-9 класів за 2017-2018 </a:t>
            </a:r>
            <a:r>
              <a:rPr lang="uk-UA" b="1" dirty="0" err="1" smtClean="0"/>
              <a:t>н.р</a:t>
            </a:r>
            <a:r>
              <a:rPr lang="uk-UA" b="1" dirty="0" smtClean="0"/>
              <a:t>.</a:t>
            </a:r>
            <a:endParaRPr lang="uk-UA" b="1" dirty="0"/>
          </a:p>
        </p:txBody>
      </p:sp>
      <p:graphicFrame>
        <p:nvGraphicFramePr>
          <p:cNvPr id="4" name="Місце для вмісту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05674345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712575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450987" cy="924475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/>
            <a:r>
              <a:rPr lang="uk-UA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Методоб’єднання</a:t>
            </a: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початкових класів</a:t>
            </a:r>
            <a:endParaRPr lang="uk-UA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7912">
            <a:off x="258268" y="4401848"/>
            <a:ext cx="3131840" cy="234888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0" name="Рисунок 9" descr="М2-300x2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89" y="2143116"/>
            <a:ext cx="3333772" cy="2500329"/>
          </a:xfrm>
          <a:prstGeom prst="rect">
            <a:avLst/>
          </a:prstGeom>
        </p:spPr>
      </p:pic>
      <p:pic>
        <p:nvPicPr>
          <p:cNvPr id="11" name="Рисунок 10" descr="М1-300x2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928671"/>
            <a:ext cx="3357554" cy="2518166"/>
          </a:xfrm>
          <a:prstGeom prst="rect">
            <a:avLst/>
          </a:prstGeom>
        </p:spPr>
      </p:pic>
      <p:pic>
        <p:nvPicPr>
          <p:cNvPr id="12" name="Рисунок 11" descr="DSC03102-300x22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570" y="714356"/>
            <a:ext cx="3143272" cy="2357454"/>
          </a:xfrm>
          <a:prstGeom prst="rect">
            <a:avLst/>
          </a:prstGeom>
        </p:spPr>
      </p:pic>
      <p:pic>
        <p:nvPicPr>
          <p:cNvPr id="13" name="Рисунок 12" descr="DSC03149-300x22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504" y="4054082"/>
            <a:ext cx="3643318" cy="27324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24919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873" y="188640"/>
            <a:ext cx="8676456" cy="72008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</a:t>
            </a:r>
            <a:r>
              <a:rPr lang="uk-U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авчальні класи початкової школи</a:t>
            </a:r>
            <a:endParaRPr lang="uk-UA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4" t="-1594" r="-619" b="7805"/>
          <a:stretch/>
        </p:blipFill>
        <p:spPr>
          <a:xfrm>
            <a:off x="19852" y="-156222"/>
            <a:ext cx="9252520" cy="70142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745">
            <a:off x="251520" y="4045281"/>
            <a:ext cx="3960440" cy="2640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429">
            <a:off x="5415485" y="4247680"/>
            <a:ext cx="3672408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3324195" cy="2216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0953252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>
                <a:solidFill>
                  <a:srgbClr val="002060"/>
                </a:solidFill>
              </a:rPr>
              <a:t>Життя школи</a:t>
            </a:r>
            <a:endParaRPr lang="uk-UA" sz="54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DSC07787-300x2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1357298"/>
            <a:ext cx="3643338" cy="2464611"/>
          </a:xfrm>
        </p:spPr>
      </p:pic>
      <p:pic>
        <p:nvPicPr>
          <p:cNvPr id="5" name="Рисунок 4" descr="DSC01916-300x168 флешмоб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372" y="1357298"/>
            <a:ext cx="4107675" cy="2428892"/>
          </a:xfrm>
          <a:prstGeom prst="rect">
            <a:avLst/>
          </a:prstGeom>
        </p:spPr>
      </p:pic>
      <p:pic>
        <p:nvPicPr>
          <p:cNvPr id="6" name="Рисунок 5" descr="DSC01112-300x2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4000504"/>
            <a:ext cx="3429024" cy="2571768"/>
          </a:xfrm>
          <a:prstGeom prst="rect">
            <a:avLst/>
          </a:prstGeom>
        </p:spPr>
      </p:pic>
      <p:pic>
        <p:nvPicPr>
          <p:cNvPr id="7" name="Рисунок 6" descr="DSC01225-300x22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8" y="4000504"/>
            <a:ext cx="3429004" cy="257175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20171218_1308101-300x2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72198" y="4143380"/>
            <a:ext cx="2857500" cy="2143125"/>
          </a:xfrm>
        </p:spPr>
      </p:pic>
      <p:pic>
        <p:nvPicPr>
          <p:cNvPr id="5" name="Рисунок 4" descr="6-300x29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85728"/>
            <a:ext cx="3714776" cy="3286148"/>
          </a:xfrm>
          <a:prstGeom prst="rect">
            <a:avLst/>
          </a:prstGeom>
        </p:spPr>
      </p:pic>
      <p:pic>
        <p:nvPicPr>
          <p:cNvPr id="6" name="Рисунок 5" descr="T1-300x16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642918"/>
            <a:ext cx="4462448" cy="3000396"/>
          </a:xfrm>
          <a:prstGeom prst="rect">
            <a:avLst/>
          </a:prstGeom>
        </p:spPr>
      </p:pic>
      <p:pic>
        <p:nvPicPr>
          <p:cNvPr id="7" name="Рисунок 6" descr="T5-300x16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786" y="4071942"/>
            <a:ext cx="4058017" cy="228601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IMG_3797-Копія-300x20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42852"/>
            <a:ext cx="3786214" cy="2619380"/>
          </a:xfrm>
        </p:spPr>
      </p:pic>
      <p:pic>
        <p:nvPicPr>
          <p:cNvPr id="5" name="Рисунок 4" descr="IMG_3824-300x2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786058"/>
            <a:ext cx="3714776" cy="2714644"/>
          </a:xfrm>
          <a:prstGeom prst="rect">
            <a:avLst/>
          </a:prstGeom>
        </p:spPr>
      </p:pic>
      <p:pic>
        <p:nvPicPr>
          <p:cNvPr id="6" name="Рисунок 5" descr="viber-image-2-300x2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8" y="142852"/>
            <a:ext cx="3333773" cy="2500330"/>
          </a:xfrm>
          <a:prstGeom prst="rect">
            <a:avLst/>
          </a:prstGeom>
        </p:spPr>
      </p:pic>
      <p:pic>
        <p:nvPicPr>
          <p:cNvPr id="7" name="Рисунок 6" descr="IMG_5508-300x2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92" y="2143116"/>
            <a:ext cx="3056862" cy="2190752"/>
          </a:xfrm>
          <a:prstGeom prst="rect">
            <a:avLst/>
          </a:prstGeom>
        </p:spPr>
      </p:pic>
      <p:pic>
        <p:nvPicPr>
          <p:cNvPr id="8" name="Рисунок 7" descr="IMG_5555-300x20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628" y="4000504"/>
            <a:ext cx="3964809" cy="271464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5400" b="1" dirty="0" smtClean="0"/>
              <a:t>Школі – 80 </a:t>
            </a:r>
            <a:endParaRPr lang="uk-UA" sz="5400" b="1" dirty="0"/>
          </a:p>
        </p:txBody>
      </p:sp>
      <p:pic>
        <p:nvPicPr>
          <p:cNvPr id="5" name="Содержимое 4" descr="DSC00490-300x22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7752" y="1214422"/>
            <a:ext cx="3786214" cy="2839661"/>
          </a:xfrm>
        </p:spPr>
      </p:pic>
      <p:pic>
        <p:nvPicPr>
          <p:cNvPr id="6" name="Рисунок 5" descr="DSC00743-300x2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214422"/>
            <a:ext cx="4071966" cy="2732504"/>
          </a:xfrm>
          <a:prstGeom prst="rect">
            <a:avLst/>
          </a:prstGeom>
        </p:spPr>
      </p:pic>
      <p:pic>
        <p:nvPicPr>
          <p:cNvPr id="7" name="Рисунок 6" descr="DSC00772-300x22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4071942"/>
            <a:ext cx="3643338" cy="2518190"/>
          </a:xfrm>
          <a:prstGeom prst="rect">
            <a:avLst/>
          </a:prstGeom>
        </p:spPr>
      </p:pic>
      <p:pic>
        <p:nvPicPr>
          <p:cNvPr id="8" name="Рисунок 7" descr="DSC00735-300x22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8" y="4143380"/>
            <a:ext cx="3571900" cy="250033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639175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463" r="77142"/>
          <a:stretch/>
        </p:blipFill>
        <p:spPr bwMode="auto">
          <a:xfrm>
            <a:off x="2505172" y="4005064"/>
            <a:ext cx="1974705" cy="1853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5" name="Місце для вмісту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645">
            <a:off x="323417" y="490843"/>
            <a:ext cx="4128429" cy="27522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03235">
            <a:off x="4983600" y="755434"/>
            <a:ext cx="3871762" cy="25811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Прямокутник 6"/>
          <p:cNvSpPr/>
          <p:nvPr/>
        </p:nvSpPr>
        <p:spPr>
          <a:xfrm>
            <a:off x="4114275" y="3571876"/>
            <a:ext cx="5029725" cy="2554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solidFill>
                  <a:srgbClr val="002060"/>
                </a:solidFill>
              </a:rPr>
              <a:t>В </a:t>
            </a:r>
            <a:r>
              <a:rPr lang="uk-UA" sz="3200" dirty="0" err="1">
                <a:solidFill>
                  <a:srgbClr val="002060"/>
                </a:solidFill>
              </a:rPr>
              <a:t>інформатичному</a:t>
            </a:r>
            <a:r>
              <a:rPr lang="uk-UA" sz="3200" dirty="0">
                <a:solidFill>
                  <a:srgbClr val="002060"/>
                </a:solidFill>
              </a:rPr>
              <a:t> кабінеті розміщені 2 локальні мережі</a:t>
            </a:r>
            <a:br>
              <a:rPr lang="uk-UA" sz="3200" dirty="0">
                <a:solidFill>
                  <a:srgbClr val="002060"/>
                </a:solidFill>
              </a:rPr>
            </a:br>
            <a:r>
              <a:rPr lang="uk-UA" sz="3200" dirty="0">
                <a:solidFill>
                  <a:srgbClr val="002060"/>
                </a:solidFill>
              </a:rPr>
              <a:t>( 10 учнівських ПК+2)</a:t>
            </a:r>
            <a:br>
              <a:rPr lang="uk-UA" sz="3200" dirty="0">
                <a:solidFill>
                  <a:srgbClr val="002060"/>
                </a:solidFill>
              </a:rPr>
            </a:br>
            <a:endParaRPr lang="uk-UA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45806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5" y="-10160"/>
            <a:ext cx="9144000" cy="686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Місце для вмісту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7700">
            <a:off x="355866" y="1799367"/>
            <a:ext cx="3424033" cy="2568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Місце для вмісту 1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448189">
            <a:off x="4597841" y="1504682"/>
            <a:ext cx="3816309" cy="28622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кутник 1"/>
          <p:cNvSpPr/>
          <p:nvPr/>
        </p:nvSpPr>
        <p:spPr>
          <a:xfrm>
            <a:off x="2483768" y="4797152"/>
            <a:ext cx="571485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5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В КАБІНЕТІ ХІМІЇ І БІОЛОГІЇ</a:t>
            </a:r>
            <a:endParaRPr lang="uk-UA" sz="5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60379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DSCN02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3357562"/>
            <a:ext cx="4572032" cy="271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52744" y="273451"/>
            <a:ext cx="27943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Голова профспілки </a:t>
            </a:r>
            <a:r>
              <a:rPr lang="uk-UA" b="1" i="1" dirty="0" smtClean="0"/>
              <a:t>– </a:t>
            </a:r>
          </a:p>
          <a:p>
            <a:r>
              <a:rPr lang="uk-UA" b="1" i="1" dirty="0" smtClean="0"/>
              <a:t>Приймак Ірина Василівна</a:t>
            </a:r>
            <a:endParaRPr lang="uk-UA" b="1" i="1" dirty="0"/>
          </a:p>
        </p:txBody>
      </p:sp>
      <p:pic>
        <p:nvPicPr>
          <p:cNvPr id="6" name="Picture 57" descr="C:\Documents and Settings\Lanos\Рабочий стол\рорроолоорорр\Рисузщжлщзжнок (62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3326" y="919782"/>
            <a:ext cx="1440160" cy="2183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1475656" y="6026680"/>
            <a:ext cx="6286500" cy="877049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Засідання</a:t>
            </a:r>
            <a:endParaRPr kumimoji="0" lang="uk-UA" sz="14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uk-UA" sz="1400" b="1" i="0" u="none" strike="noStrike" spc="50" normalizeH="0" baseline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профспілкового  комітету</a:t>
            </a:r>
            <a:endParaRPr kumimoji="0" lang="uk-UA" sz="14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1" i="0" u="none" strike="noStrike" spc="50" normalizeH="0" baseline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7" name="Picture 3" descr="DSCN02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77" y="303151"/>
            <a:ext cx="4271147" cy="283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1164915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ез именоои-1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67203" y="1600200"/>
            <a:ext cx="4409593" cy="45259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643174" y="620336"/>
            <a:ext cx="3873042" cy="584775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uk-UA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Емблема школи</a:t>
            </a:r>
            <a:endParaRPr lang="uk-UA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2939755" y="116632"/>
            <a:ext cx="6229350" cy="1799431"/>
          </a:xfrm>
          <a:prstGeom prst="rect">
            <a:avLst/>
          </a:prstGeom>
        </p:spPr>
        <p:txBody>
          <a:bodyPr vert="horz" anchor="ctr">
            <a:prstTxWarp prst="textDeflate">
              <a:avLst/>
            </a:prstTxWarp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Духовне багатство – толерантність в колективі</a:t>
            </a:r>
            <a:endParaRPr lang="uk-UA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" y="1566454"/>
            <a:ext cx="2880320" cy="241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8341" y="4149080"/>
            <a:ext cx="2808312" cy="151540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uk-UA" sz="2000" b="1" dirty="0" smtClean="0">
                <a:ln w="50800"/>
                <a:solidFill>
                  <a:srgbClr val="0070C0"/>
                </a:solidFill>
              </a:rPr>
              <a:t> </a:t>
            </a:r>
          </a:p>
          <a:p>
            <a:pPr algn="ctr"/>
            <a:endParaRPr lang="uk-UA" sz="2000" b="1" dirty="0">
              <a:ln w="50800"/>
              <a:solidFill>
                <a:srgbClr val="0070C0"/>
              </a:solidFill>
            </a:endParaRPr>
          </a:p>
          <a:p>
            <a:pPr algn="ctr"/>
            <a:endParaRPr lang="uk-UA" sz="2000" b="1" dirty="0" smtClean="0">
              <a:ln w="50800"/>
              <a:solidFill>
                <a:srgbClr val="0070C0"/>
              </a:solidFill>
            </a:endParaRPr>
          </a:p>
          <a:p>
            <a:pPr algn="ctr"/>
            <a:r>
              <a:rPr lang="uk-UA" sz="2000" b="1" dirty="0" smtClean="0">
                <a:ln w="50800"/>
                <a:solidFill>
                  <a:srgbClr val="0070C0"/>
                </a:solidFill>
              </a:rPr>
              <a:t>Відвідування святих місць</a:t>
            </a:r>
            <a:endParaRPr lang="uk-UA" sz="2000" b="1" dirty="0">
              <a:ln w="50800"/>
              <a:solidFill>
                <a:srgbClr val="0070C0"/>
              </a:solidFill>
            </a:endParaRPr>
          </a:p>
          <a:p>
            <a:pPr algn="ctr"/>
            <a:endParaRPr lang="uk-UA" sz="20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endParaRPr lang="uk-UA" sz="2000" b="1" dirty="0" smtClean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pPr algn="ctr"/>
            <a:endParaRPr lang="uk-UA" sz="20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pic>
        <p:nvPicPr>
          <p:cNvPr id="9" name="Рисунок 8" descr="C:\Documents and Settings\вася\Рабочий стол\sc0004.bmp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940" t="20411" r="8668" b="45853"/>
          <a:stretch/>
        </p:blipFill>
        <p:spPr bwMode="auto">
          <a:xfrm>
            <a:off x="5108246" y="4005064"/>
            <a:ext cx="3264012" cy="25922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0" name="Волна 3"/>
          <p:cNvSpPr/>
          <p:nvPr/>
        </p:nvSpPr>
        <p:spPr>
          <a:xfrm>
            <a:off x="4932040" y="2650232"/>
            <a:ext cx="3616424" cy="1354832"/>
          </a:xfrm>
          <a:prstGeom prst="wave">
            <a:avLst>
              <a:gd name="adj1" fmla="val 12500"/>
              <a:gd name="adj2" fmla="val -29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600" b="1" dirty="0">
                <a:effectLst/>
                <a:ea typeface="Calibri"/>
                <a:cs typeface="Times New Roman"/>
              </a:rPr>
              <a:t>Екскурсія в Дем</a:t>
            </a:r>
            <a:r>
              <a:rPr lang="uk-UA" sz="1600" b="1" dirty="0">
                <a:effectLst/>
                <a:ea typeface="Calibri"/>
                <a:cs typeface="Calibri"/>
              </a:rPr>
              <a:t>′янів Лаз</a:t>
            </a:r>
            <a:endParaRPr lang="uk-UA" sz="1100" dirty="0">
              <a:effectLst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1100" dirty="0">
                <a:effectLst/>
                <a:ea typeface="Calibri"/>
                <a:cs typeface="Times New Roman"/>
              </a:rPr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6654973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6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971600" y="188641"/>
            <a:ext cx="7175351" cy="864096"/>
          </a:xfrm>
        </p:spPr>
        <p:txBody>
          <a:bodyPr/>
          <a:lstStyle/>
          <a:p>
            <a:r>
              <a:rPr lang="uk-UA" sz="3200" dirty="0" smtClean="0">
                <a:solidFill>
                  <a:srgbClr val="FFC000"/>
                </a:solidFill>
              </a:rPr>
              <a:t>Духовне виховання учнів</a:t>
            </a:r>
            <a:endParaRPr lang="uk-UA" sz="3200" dirty="0">
              <a:solidFill>
                <a:srgbClr val="FFC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011">
            <a:off x="6182885" y="4890210"/>
            <a:ext cx="2771800" cy="18478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 rot="423656">
            <a:off x="6436341" y="3978108"/>
            <a:ext cx="2731838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uk-UA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Виховний</a:t>
            </a:r>
            <a:r>
              <a:rPr lang="uk-UA" b="1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захід </a:t>
            </a:r>
          </a:p>
          <a:p>
            <a:r>
              <a:rPr lang="uk-UA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«Великдень в Україні</a:t>
            </a:r>
            <a:r>
              <a:rPr lang="uk-UA" b="1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uk-UA" b="1" dirty="0">
              <a:ln w="11430"/>
              <a:solidFill>
                <a:srgbClr val="92D05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8819">
            <a:off x="334850" y="1371751"/>
            <a:ext cx="28575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68" y="4437112"/>
            <a:ext cx="28575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464632" y="3921353"/>
            <a:ext cx="2837636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Храмове свято Покрови</a:t>
            </a:r>
            <a:endParaRPr lang="uk-UA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 rot="21240143">
            <a:off x="489057" y="932177"/>
            <a:ext cx="2021707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Зустріч</a:t>
            </a:r>
            <a:r>
              <a:rPr lang="uk-UA" b="1" dirty="0" smtClean="0">
                <a:ln w="11430"/>
                <a:solidFill>
                  <a:srgbClr val="92D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uk-UA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Владики</a:t>
            </a:r>
            <a:endParaRPr lang="uk-UA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88631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78" y="22894"/>
            <a:ext cx="9233879" cy="6835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54968"/>
          </a:xfrm>
        </p:spPr>
        <p:txBody>
          <a:bodyPr/>
          <a:lstStyle/>
          <a:p>
            <a:pPr algn="ctr"/>
            <a:r>
              <a:rPr lang="uk-UA" dirty="0" smtClean="0"/>
              <a:t>Спорт у нашій школі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1056103"/>
            <a:ext cx="8229600" cy="4389120"/>
          </a:xfrm>
        </p:spPr>
        <p:txBody>
          <a:bodyPr/>
          <a:lstStyle/>
          <a:p>
            <a:r>
              <a:rPr lang="uk-UA" dirty="0" smtClean="0"/>
              <a:t>Лицарський турнір між учнями 5-9 класів</a:t>
            </a:r>
          </a:p>
          <a:p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4631">
            <a:off x="120002" y="2037326"/>
            <a:ext cx="2857500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311" y="1789452"/>
            <a:ext cx="2857500" cy="2143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1394">
            <a:off x="6136124" y="2013219"/>
            <a:ext cx="2857500" cy="2143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4149080"/>
            <a:ext cx="4968552" cy="25922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40812598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ТОЛЯ\Desktop\5555555555\1315154342_qh0ut3expdwzhx5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-113" b="77560"/>
          <a:stretch/>
        </p:blipFill>
        <p:spPr bwMode="auto">
          <a:xfrm>
            <a:off x="-30759" y="0"/>
            <a:ext cx="9174759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7498080" cy="62555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Спортивні змагання 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0039">
            <a:off x="331616" y="936441"/>
            <a:ext cx="3952963" cy="2964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616865">
            <a:off x="4430055" y="778247"/>
            <a:ext cx="3702747" cy="2777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950" y="3646646"/>
            <a:ext cx="3564396" cy="2673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0734577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Спортивна секція дзюдо</a:t>
            </a:r>
            <a:b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uk-UA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керівник: </a:t>
            </a:r>
            <a:r>
              <a:rPr lang="uk-UA" sz="22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Матішак</a:t>
            </a:r>
            <a:r>
              <a:rPr lang="uk-UA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Роман Васильович</a:t>
            </a:r>
            <a:endParaRPr lang="uk-UA" sz="2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Місце для вмісту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383">
            <a:off x="650076" y="2651772"/>
            <a:ext cx="3300457" cy="295730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Місце для вмісту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85">
            <a:off x="4604871" y="2815870"/>
            <a:ext cx="3657600" cy="2743200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611560" y="1916832"/>
            <a:ext cx="353334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dirty="0" smtClean="0"/>
              <a:t>Показові виступи в </a:t>
            </a:r>
            <a:r>
              <a:rPr lang="uk-UA" dirty="0" err="1" smtClean="0"/>
              <a:t>Рожнятові</a:t>
            </a:r>
            <a:endParaRPr lang="uk-UA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644009" y="1778332"/>
            <a:ext cx="3672408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Всеукраїнські змагання в Надвірній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39482935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5" y="0"/>
            <a:ext cx="9126685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7325072" cy="5493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кутник 2"/>
          <p:cNvSpPr/>
          <p:nvPr/>
        </p:nvSpPr>
        <p:spPr>
          <a:xfrm>
            <a:off x="2110303" y="188640"/>
            <a:ext cx="455765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 діти твої ,Україно !</a:t>
            </a:r>
          </a:p>
          <a:p>
            <a:pPr algn="ctr"/>
            <a:endParaRPr lang="uk-UA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34162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:\Небесна_сотня\DSC03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4861" y="2276872"/>
            <a:ext cx="2784310" cy="2088232"/>
          </a:xfrm>
          <a:prstGeom prst="rect">
            <a:avLst/>
          </a:prstGeom>
          <a:noFill/>
        </p:spPr>
      </p:pic>
      <p:pic>
        <p:nvPicPr>
          <p:cNvPr id="1027" name="Picture 3" descr="H:\Небесна_сотня\DSC037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420888"/>
            <a:ext cx="2709135" cy="203185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67744" y="2190086"/>
            <a:ext cx="4536504" cy="185098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О, слово ,рідне, </a:t>
            </a:r>
            <a:b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</a:br>
            <a:r>
              <a:rPr lang="uk-UA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хто                                  без тебе я?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2996952"/>
            <a:ext cx="6560234" cy="1752600"/>
          </a:xfrm>
        </p:spPr>
        <p:txBody>
          <a:bodyPr/>
          <a:lstStyle/>
          <a:p>
            <a:endParaRPr lang="uk-UA" dirty="0" smtClean="0"/>
          </a:p>
          <a:p>
            <a:endParaRPr lang="ru-RU" dirty="0"/>
          </a:p>
        </p:txBody>
      </p:sp>
      <p:pic>
        <p:nvPicPr>
          <p:cNvPr id="1026" name="Picture 2" descr="H:\Небесна_сотня\DSC037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3096344" cy="2001446"/>
          </a:xfrm>
          <a:prstGeom prst="rect">
            <a:avLst/>
          </a:prstGeom>
          <a:noFill/>
        </p:spPr>
      </p:pic>
      <p:pic>
        <p:nvPicPr>
          <p:cNvPr id="1028" name="Picture 4" descr="H:\Небесна_сотня\DSC037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1" y="4581128"/>
            <a:ext cx="2952329" cy="2088232"/>
          </a:xfrm>
          <a:prstGeom prst="rect">
            <a:avLst/>
          </a:prstGeom>
          <a:noFill/>
        </p:spPr>
      </p:pic>
      <p:pic>
        <p:nvPicPr>
          <p:cNvPr id="1029" name="Picture 5" descr="H:\Небесна_сотня\DSC037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25416" y="286668"/>
            <a:ext cx="2556911" cy="1917683"/>
          </a:xfrm>
          <a:prstGeom prst="rect">
            <a:avLst/>
          </a:prstGeom>
          <a:noFill/>
        </p:spPr>
      </p:pic>
      <p:pic>
        <p:nvPicPr>
          <p:cNvPr id="1030" name="Picture 6" descr="H:\Небесна_сотня\DSC037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188640"/>
            <a:ext cx="2736304" cy="1995363"/>
          </a:xfrm>
          <a:prstGeom prst="rect">
            <a:avLst/>
          </a:prstGeom>
          <a:noFill/>
        </p:spPr>
      </p:pic>
      <p:pic>
        <p:nvPicPr>
          <p:cNvPr id="1032" name="Picture 8" descr="H:\Небесна_сотня\DSC0376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4680944"/>
            <a:ext cx="2555211" cy="1916408"/>
          </a:xfrm>
          <a:prstGeom prst="rect">
            <a:avLst/>
          </a:prstGeom>
          <a:noFill/>
        </p:spPr>
      </p:pic>
      <p:pic>
        <p:nvPicPr>
          <p:cNvPr id="1033" name="Picture 9" descr="H:\Небесна_сотня\DSC0377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43486" y="4200617"/>
            <a:ext cx="2998527" cy="24881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03848" y="2492896"/>
            <a:ext cx="3096344" cy="1728192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</a:rPr>
              <a:t>Небесна сотня в вирій полетіла.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H:\Небесна_сотня\DSC037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808312" cy="2106234"/>
          </a:xfrm>
          <a:prstGeom prst="rect">
            <a:avLst/>
          </a:prstGeom>
          <a:noFill/>
        </p:spPr>
      </p:pic>
      <p:pic>
        <p:nvPicPr>
          <p:cNvPr id="1027" name="Picture 3" descr="H:\Небесна_сотня\DSC037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188640"/>
            <a:ext cx="3048339" cy="2016224"/>
          </a:xfrm>
          <a:prstGeom prst="rect">
            <a:avLst/>
          </a:prstGeom>
          <a:noFill/>
        </p:spPr>
      </p:pic>
      <p:pic>
        <p:nvPicPr>
          <p:cNvPr id="1028" name="Picture 4" descr="H:\Небесна_сотня\DSC038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348880"/>
            <a:ext cx="2808311" cy="2106234"/>
          </a:xfrm>
          <a:prstGeom prst="rect">
            <a:avLst/>
          </a:prstGeom>
          <a:noFill/>
        </p:spPr>
      </p:pic>
      <p:pic>
        <p:nvPicPr>
          <p:cNvPr id="1029" name="Picture 5" descr="H:\Небесна_сотня\DSC038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518502"/>
            <a:ext cx="2700807" cy="2160239"/>
          </a:xfrm>
          <a:prstGeom prst="rect">
            <a:avLst/>
          </a:prstGeom>
          <a:noFill/>
        </p:spPr>
      </p:pic>
      <p:pic>
        <p:nvPicPr>
          <p:cNvPr id="1030" name="Picture 6" descr="H:\Небесна_сотня\DSC038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365104"/>
            <a:ext cx="3106944" cy="2330208"/>
          </a:xfrm>
          <a:prstGeom prst="rect">
            <a:avLst/>
          </a:prstGeom>
          <a:noFill/>
        </p:spPr>
      </p:pic>
      <p:pic>
        <p:nvPicPr>
          <p:cNvPr id="1031" name="Picture 7" descr="H:\Небесна_сотня\DSC038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188640"/>
            <a:ext cx="2581607" cy="2088232"/>
          </a:xfrm>
          <a:prstGeom prst="rect">
            <a:avLst/>
          </a:prstGeom>
          <a:noFill/>
        </p:spPr>
      </p:pic>
      <p:pic>
        <p:nvPicPr>
          <p:cNvPr id="1032" name="Picture 8" descr="H:\Небесна_сотня\DSC0382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44208" y="2420888"/>
            <a:ext cx="2520280" cy="1862826"/>
          </a:xfrm>
          <a:prstGeom prst="rect">
            <a:avLst/>
          </a:prstGeom>
          <a:noFill/>
        </p:spPr>
      </p:pic>
      <p:pic>
        <p:nvPicPr>
          <p:cNvPr id="1033" name="Picture 9" descr="H:\Небесна_сотня\DSC0383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8184" y="4365104"/>
            <a:ext cx="2736304" cy="23042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37148" y="2348880"/>
            <a:ext cx="4331294" cy="14721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Повертайтесь живими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H:\валентин\IMG_20130213_162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699792" y="116632"/>
            <a:ext cx="3406006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3193">
            <a:off x="453694" y="4009477"/>
            <a:ext cx="3961822" cy="2641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85281">
            <a:off x="5081997" y="4130647"/>
            <a:ext cx="3903548" cy="2602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58329" y="571480"/>
            <a:ext cx="8785671" cy="785835"/>
          </a:xfrm>
        </p:spPr>
        <p:txBody>
          <a:bodyPr>
            <a:normAutofit fontScale="90000"/>
          </a:bodyPr>
          <a:lstStyle/>
          <a:p>
            <a:pPr algn="ctr"/>
            <a:r>
              <a:rPr lang="uk-UA" altLang="uk-UA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Тренінг</a:t>
            </a:r>
            <a:br>
              <a:rPr lang="uk-UA" altLang="uk-UA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uk-UA" altLang="uk-UA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,,Я в соціумі</a:t>
            </a:r>
            <a:r>
              <a:rPr lang="en-US" altLang="uk-UA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” </a:t>
            </a:r>
            <a:r>
              <a:rPr lang="uk-UA" altLang="uk-UA" dirty="0" smtClean="0"/>
              <a:t/>
            </a:r>
            <a:br>
              <a:rPr lang="uk-UA" altLang="uk-UA" dirty="0" smtClean="0"/>
            </a:br>
            <a:endParaRPr lang="ru-RU" altLang="uk-UA" dirty="0" smtClean="0"/>
          </a:p>
        </p:txBody>
      </p:sp>
      <p:pic>
        <p:nvPicPr>
          <p:cNvPr id="7173" name="Picture 7" descr="D:\РУСЛАНА\Новая папка\IMG_20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1785938"/>
            <a:ext cx="4214813" cy="39290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BCEBE1"/>
                </a:solidFill>
              </a14:hiddenFill>
            </a:ext>
          </a:extLst>
        </p:spPr>
      </p:pic>
      <p:pic>
        <p:nvPicPr>
          <p:cNvPr id="7174" name="Picture 8" descr="D:\РУСЛАНА\Новая папка\IMG_203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981289"/>
            <a:ext cx="4038600" cy="37637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BCEBE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8454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488" y="260648"/>
            <a:ext cx="8327708" cy="864096"/>
          </a:xfrm>
        </p:spPr>
        <p:txBody>
          <a:bodyPr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Кредо учнів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Найцінніше багатство здобуте у роки дитинства і ранньої юності – це знання</a:t>
            </a:r>
          </a:p>
          <a:p>
            <a:pPr marL="0" indent="0" algn="r">
              <a:buNone/>
            </a:pPr>
            <a:r>
              <a:rPr lang="uk-UA" dirty="0" smtClean="0"/>
              <a:t> В.О. Сухомлинський</a:t>
            </a:r>
            <a:endParaRPr lang="uk-UA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448" t="25819" r="26896" b="46939"/>
          <a:stretch/>
        </p:blipFill>
        <p:spPr>
          <a:xfrm rot="21411023">
            <a:off x="870466" y="3894825"/>
            <a:ext cx="3626069" cy="1660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21789">
            <a:off x="5020973" y="3935196"/>
            <a:ext cx="3202427" cy="2134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1184198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00000"/>
                </a:solidFill>
              </a:rPr>
              <a:t>Бібліотека нашої </a:t>
            </a:r>
            <a:br>
              <a:rPr lang="uk-UA" b="1" dirty="0" smtClean="0">
                <a:solidFill>
                  <a:srgbClr val="C00000"/>
                </a:solidFill>
              </a:rPr>
            </a:br>
            <a:r>
              <a:rPr lang="uk-UA" b="1" dirty="0" smtClean="0">
                <a:solidFill>
                  <a:srgbClr val="C00000"/>
                </a:solidFill>
              </a:rPr>
              <a:t>школи</a:t>
            </a:r>
            <a:endParaRPr lang="uk-UA" b="1" dirty="0">
              <a:solidFill>
                <a:srgbClr val="C00000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225524" y="1133054"/>
            <a:ext cx="4040188" cy="639762"/>
          </a:xfrm>
        </p:spPr>
        <p:txBody>
          <a:bodyPr>
            <a:normAutofit fontScale="77500" lnSpcReduction="20000"/>
          </a:bodyPr>
          <a:lstStyle/>
          <a:p>
            <a:r>
              <a:rPr lang="uk-UA" b="1" dirty="0" smtClean="0">
                <a:solidFill>
                  <a:schemeClr val="tx1"/>
                </a:solidFill>
              </a:rPr>
              <a:t>Завідувач бібліотеки:</a:t>
            </a:r>
          </a:p>
          <a:p>
            <a:r>
              <a:rPr lang="uk-UA" b="1" i="1" dirty="0" smtClean="0">
                <a:solidFill>
                  <a:schemeClr val="tx1"/>
                </a:solidFill>
              </a:rPr>
              <a:t>Стефанів Іванна Юріївна</a:t>
            </a:r>
            <a:endParaRPr lang="uk-UA" b="1" i="1" dirty="0">
              <a:solidFill>
                <a:schemeClr val="tx1"/>
              </a:solidFill>
            </a:endParaRPr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6709">
            <a:off x="95616" y="3917369"/>
            <a:ext cx="4096104" cy="273073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Місце для вмісту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391514">
            <a:off x="6641539" y="2059484"/>
            <a:ext cx="2418675" cy="16124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Прямокутник 4"/>
          <p:cNvSpPr/>
          <p:nvPr/>
        </p:nvSpPr>
        <p:spPr>
          <a:xfrm>
            <a:off x="1691680" y="1772816"/>
            <a:ext cx="5148064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C</a:t>
            </a:r>
            <a:r>
              <a:rPr lang="uk-UA" dirty="0" err="1"/>
              <a:t>ередня</a:t>
            </a:r>
            <a:r>
              <a:rPr lang="uk-UA" dirty="0"/>
              <a:t> відвідуваність – 480</a:t>
            </a:r>
          </a:p>
          <a:p>
            <a:r>
              <a:rPr lang="uk-UA" dirty="0"/>
              <a:t>Книжковий фонд на </a:t>
            </a:r>
            <a:r>
              <a:rPr lang="uk-UA" dirty="0" smtClean="0"/>
              <a:t>01.01.2018р</a:t>
            </a:r>
            <a:r>
              <a:rPr lang="uk-UA" dirty="0"/>
              <a:t>. становив 9376:</a:t>
            </a:r>
          </a:p>
          <a:p>
            <a:r>
              <a:rPr lang="uk-UA" dirty="0" err="1"/>
              <a:t>-художня</a:t>
            </a:r>
            <a:r>
              <a:rPr lang="uk-UA" dirty="0"/>
              <a:t> література – 2321</a:t>
            </a:r>
          </a:p>
          <a:p>
            <a:r>
              <a:rPr lang="uk-UA" dirty="0" err="1"/>
              <a:t>-фонд</a:t>
            </a:r>
            <a:r>
              <a:rPr lang="uk-UA" dirty="0"/>
              <a:t> підручників – 7055</a:t>
            </a:r>
          </a:p>
          <a:p>
            <a:r>
              <a:rPr lang="uk-UA" dirty="0" err="1"/>
              <a:t>-книговидача</a:t>
            </a:r>
            <a:r>
              <a:rPr lang="uk-UA" dirty="0"/>
              <a:t>  - 720</a:t>
            </a:r>
          </a:p>
          <a:p>
            <a:r>
              <a:rPr lang="uk-UA" dirty="0" err="1"/>
              <a:t>-оборотність</a:t>
            </a:r>
            <a:r>
              <a:rPr lang="uk-UA" dirty="0"/>
              <a:t> – 0,30</a:t>
            </a:r>
          </a:p>
          <a:p>
            <a:r>
              <a:rPr lang="uk-UA" dirty="0" err="1"/>
              <a:t>-прочитаність</a:t>
            </a:r>
            <a:r>
              <a:rPr lang="uk-UA" dirty="0"/>
              <a:t> – 4,2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845">
            <a:off x="4663237" y="3942980"/>
            <a:ext cx="4032448" cy="268829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3879842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Гурткова робота</a:t>
            </a:r>
            <a:r>
              <a:rPr lang="en-US" dirty="0" smtClean="0"/>
              <a:t> </a:t>
            </a:r>
            <a:endParaRPr lang="uk-UA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227" t="48426" r="51637" b="31618"/>
          <a:stretch/>
        </p:blipFill>
        <p:spPr bwMode="auto">
          <a:xfrm rot="21303391">
            <a:off x="252516" y="1729561"/>
            <a:ext cx="2416238" cy="179867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scene3d>
            <a:camera prst="obliqueTopLeft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055" t="48276" r="13109" b="31768"/>
          <a:stretch/>
        </p:blipFill>
        <p:spPr bwMode="auto">
          <a:xfrm rot="314029">
            <a:off x="6315318" y="1660685"/>
            <a:ext cx="2358778" cy="17706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perspectiveLeft"/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вал 7"/>
          <p:cNvSpPr/>
          <p:nvPr/>
        </p:nvSpPr>
        <p:spPr>
          <a:xfrm rot="21306438">
            <a:off x="600765" y="3626853"/>
            <a:ext cx="2168718" cy="4505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Туристичний</a:t>
            </a:r>
            <a:endParaRPr lang="uk-UA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 rot="308747">
            <a:off x="6100183" y="3604367"/>
            <a:ext cx="2482929" cy="3803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Домогосподарка</a:t>
            </a:r>
            <a:endParaRPr lang="uk-UA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0" name="Picture 2" descr="C:\Users\ХАКЕР\Desktop\фото мій клас\6 клас\DSC014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958" y="1556792"/>
            <a:ext cx="2376264" cy="17824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вал 9"/>
          <p:cNvSpPr/>
          <p:nvPr/>
        </p:nvSpPr>
        <p:spPr>
          <a:xfrm>
            <a:off x="3281958" y="3483969"/>
            <a:ext cx="2520280" cy="3463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Вокальний</a:t>
            </a:r>
            <a:endParaRPr lang="uk-UA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4856">
            <a:off x="2170208" y="4177435"/>
            <a:ext cx="2519449" cy="1889587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 rot="21382256">
            <a:off x="2288959" y="6178298"/>
            <a:ext cx="2418173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Драматичний</a:t>
            </a:r>
            <a:endParaRPr lang="uk-UA" dirty="0"/>
          </a:p>
        </p:txBody>
      </p:sp>
      <p:pic>
        <p:nvPicPr>
          <p:cNvPr id="11" name="Рисунок 10" descr="img1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14172">
            <a:off x="5208326" y="4116722"/>
            <a:ext cx="2921335" cy="1964174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 rot="327074">
            <a:off x="5368233" y="6186720"/>
            <a:ext cx="2428892" cy="3788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Краєзнавчий</a:t>
            </a:r>
            <a:endParaRPr lang="uk-UA" dirty="0"/>
          </a:p>
        </p:txBody>
      </p:sp>
    </p:spTree>
    <p:extLst>
      <p:ext uri="{BB962C8B-B14F-4D97-AF65-F5344CB8AC3E}">
        <p14:creationId xmlns="" xmlns:p14="http://schemas.microsoft.com/office/powerpoint/2010/main" val="56629614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543800" cy="579338"/>
          </a:xfrm>
        </p:spPr>
        <p:txBody>
          <a:bodyPr>
            <a:prstTxWarp prst="textWave2">
              <a:avLst/>
            </a:prstTxWarp>
            <a:normAutofit fontScale="90000"/>
          </a:bodyPr>
          <a:lstStyle/>
          <a:p>
            <a:pPr algn="ctr"/>
            <a:r>
              <a:rPr lang="uk-UA" b="1" dirty="0" smtClean="0"/>
              <a:t>Позакласна робота учнів</a:t>
            </a:r>
            <a:endParaRPr lang="uk-UA" b="1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idx="1"/>
          </p:nvPr>
        </p:nvSpPr>
        <p:spPr>
          <a:xfrm>
            <a:off x="539552" y="908720"/>
            <a:ext cx="3657600" cy="658368"/>
          </a:xfrm>
        </p:spPr>
        <p:txBody>
          <a:bodyPr>
            <a:normAutofit fontScale="92500" lnSpcReduction="20000"/>
          </a:bodyPr>
          <a:lstStyle/>
          <a:p>
            <a:r>
              <a:rPr lang="uk-UA" dirty="0" err="1" smtClean="0"/>
              <a:t>Мигович</a:t>
            </a:r>
            <a:r>
              <a:rPr lang="uk-UA" dirty="0" smtClean="0"/>
              <a:t> Галина </a:t>
            </a:r>
            <a:r>
              <a:rPr lang="uk-UA" dirty="0" err="1" smtClean="0"/>
              <a:t>Ярославівна-</a:t>
            </a:r>
            <a:endParaRPr lang="uk-UA" dirty="0"/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6" y="2132856"/>
            <a:ext cx="3384375" cy="2538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Місце для тексту 5"/>
          <p:cNvSpPr>
            <a:spLocks noGrp="1"/>
          </p:cNvSpPr>
          <p:nvPr>
            <p:ph type="body" sz="quarter" idx="3"/>
          </p:nvPr>
        </p:nvSpPr>
        <p:spPr>
          <a:xfrm>
            <a:off x="4283968" y="908720"/>
            <a:ext cx="3657600" cy="658368"/>
          </a:xfrm>
        </p:spPr>
        <p:txBody>
          <a:bodyPr>
            <a:normAutofit fontScale="92500" lnSpcReduction="20000"/>
          </a:bodyPr>
          <a:lstStyle/>
          <a:p>
            <a:r>
              <a:rPr lang="uk-UA" dirty="0" err="1" smtClean="0"/>
              <a:t>Тичковська</a:t>
            </a:r>
            <a:r>
              <a:rPr lang="uk-UA" dirty="0" smtClean="0"/>
              <a:t> Ольга Олексіївна</a:t>
            </a:r>
            <a:endParaRPr lang="uk-UA" dirty="0"/>
          </a:p>
        </p:txBody>
      </p:sp>
      <p:pic>
        <p:nvPicPr>
          <p:cNvPr id="8" name="Місце для вмісту 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021985"/>
            <a:ext cx="2002018" cy="26693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403648" y="1660158"/>
            <a:ext cx="6062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Керівники гуртків </a:t>
            </a:r>
            <a:r>
              <a:rPr lang="uk-UA" dirty="0" err="1" smtClean="0"/>
              <a:t>Рожнятівського</a:t>
            </a:r>
            <a:r>
              <a:rPr lang="uk-UA" dirty="0" smtClean="0"/>
              <a:t> будинку школяра</a:t>
            </a:r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34" y="4869159"/>
            <a:ext cx="4608512" cy="1750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70667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665"/>
            <a:ext cx="8496944" cy="1008112"/>
          </a:xfrm>
        </p:spPr>
        <p:txBody>
          <a:bodyPr/>
          <a:lstStyle/>
          <a:p>
            <a:pPr algn="ctr"/>
            <a:r>
              <a:rPr lang="uk-UA" sz="3200" dirty="0" smtClean="0"/>
              <a:t>Розвиток хореографії в </a:t>
            </a:r>
            <a:r>
              <a:rPr lang="uk-UA" sz="3200" dirty="0" err="1" smtClean="0"/>
              <a:t>Сливківській</a:t>
            </a:r>
            <a:r>
              <a:rPr lang="uk-UA" sz="3200" dirty="0" smtClean="0"/>
              <a:t> школі</a:t>
            </a:r>
            <a:endParaRPr lang="uk-UA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817561" y="3290550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2011 рік</a:t>
            </a:r>
            <a:endParaRPr lang="uk-UA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66" t="1075" r="13534" b="2270"/>
          <a:stretch/>
        </p:blipFill>
        <p:spPr>
          <a:xfrm>
            <a:off x="5900656" y="3252998"/>
            <a:ext cx="3037569" cy="24997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9116" b="7220"/>
          <a:stretch/>
        </p:blipFill>
        <p:spPr bwMode="auto">
          <a:xfrm rot="16200000">
            <a:off x="4244733" y="1958730"/>
            <a:ext cx="654540" cy="914399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адміністратор\Desktop\5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3055"/>
            <a:ext cx="2986230" cy="23265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іністратор\Desktop\5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571" y="831144"/>
            <a:ext cx="2681566" cy="23265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іністратор\Desktop\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0282"/>
            <a:ext cx="3019735" cy="22883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іністратор\Desktop\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6" y="3290550"/>
            <a:ext cx="2911246" cy="23780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дміністратор\Desktop\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43" y="783055"/>
            <a:ext cx="3124982" cy="2374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0859473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>
                <a:solidFill>
                  <a:srgbClr val="0070C0"/>
                </a:solidFill>
              </a:rPr>
              <a:t>Кошторис  на виконані роботи 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5" name="Содержимое 4" descr="Кошторис  благоустрію школи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8596" y="1142984"/>
            <a:ext cx="4038600" cy="3907137"/>
          </a:xfrm>
        </p:spPr>
      </p:pic>
      <p:pic>
        <p:nvPicPr>
          <p:cNvPr id="8" name="Содержимое 7" descr="Кошторис школи 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42910" y="5000636"/>
            <a:ext cx="3786214" cy="735875"/>
          </a:xfrm>
        </p:spPr>
      </p:pic>
      <p:pic>
        <p:nvPicPr>
          <p:cNvPr id="11" name="Рисунок 10" descr="Накладна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14422"/>
            <a:ext cx="4000528" cy="450057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uk-UA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Плани на майбутнє</a:t>
            </a:r>
            <a:endParaRPr lang="uk-UA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28596" y="1285860"/>
            <a:ext cx="8229600" cy="4525963"/>
          </a:xfrm>
        </p:spPr>
        <p:txBody>
          <a:bodyPr>
            <a:normAutofit/>
          </a:bodyPr>
          <a:lstStyle/>
          <a:p>
            <a:r>
              <a:rPr lang="uk-UA" dirty="0" smtClean="0"/>
              <a:t>Введення посади медичного працівника.</a:t>
            </a:r>
          </a:p>
          <a:p>
            <a:r>
              <a:rPr lang="uk-UA" dirty="0" smtClean="0"/>
              <a:t>Новий фасад школи.</a:t>
            </a:r>
          </a:p>
          <a:p>
            <a:r>
              <a:rPr lang="uk-UA" dirty="0" smtClean="0"/>
              <a:t>Сучасне обладнання в шкільній майстерні, кабінетах, спортзалі.</a:t>
            </a:r>
          </a:p>
          <a:p>
            <a:r>
              <a:rPr lang="uk-UA" dirty="0" smtClean="0"/>
              <a:t>Заміна вікон і дверей у коридорах.</a:t>
            </a:r>
          </a:p>
          <a:p>
            <a:r>
              <a:rPr lang="uk-UA" dirty="0" smtClean="0"/>
              <a:t>Розширення території приміщення школи  шляхом добудови  2 – 3 класів або будівництво нової школи.                   </a:t>
            </a:r>
          </a:p>
          <a:p>
            <a:pPr algn="ctr"/>
            <a:endParaRPr lang="uk-UA" dirty="0" smtClean="0"/>
          </a:p>
        </p:txBody>
      </p:sp>
      <p:grpSp>
        <p:nvGrpSpPr>
          <p:cNvPr id="4" name="Группа 5"/>
          <p:cNvGrpSpPr/>
          <p:nvPr/>
        </p:nvGrpSpPr>
        <p:grpSpPr>
          <a:xfrm rot="16200000">
            <a:off x="3978186" y="1692183"/>
            <a:ext cx="1187629" cy="9144001"/>
            <a:chOff x="-6" y="1938"/>
            <a:chExt cx="1619677" cy="6856062"/>
          </a:xfrm>
        </p:grpSpPr>
        <p:pic>
          <p:nvPicPr>
            <p:cNvPr id="5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38"/>
              <a:ext cx="1619671" cy="198690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1530243"/>
              <a:ext cx="1619671" cy="191026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4581128"/>
              <a:ext cx="1619671" cy="22768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" y="3067207"/>
              <a:ext cx="1619671" cy="191026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0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469968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Наші координати</a:t>
            </a:r>
            <a:endParaRPr lang="uk-UA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uk-UA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 </a:t>
            </a:r>
            <a:r>
              <a:rPr lang="uk-UA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                                                                   77671</a:t>
            </a:r>
            <a:endParaRPr lang="uk-UA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  <a:p>
            <a:pPr marL="0" indent="0">
              <a:buNone/>
            </a:pPr>
            <a:r>
              <a:rPr lang="uk-UA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                         Івано-Франківська область</a:t>
            </a:r>
          </a:p>
          <a:p>
            <a:pPr marL="0" indent="0">
              <a:buNone/>
            </a:pPr>
            <a:r>
              <a:rPr lang="uk-UA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                         </a:t>
            </a:r>
            <a:r>
              <a:rPr lang="uk-UA" sz="28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Рожнятівський</a:t>
            </a:r>
            <a:r>
              <a:rPr lang="uk-UA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 район</a:t>
            </a:r>
          </a:p>
          <a:p>
            <a:pPr marL="0" indent="0">
              <a:buNone/>
            </a:pPr>
            <a:r>
              <a:rPr lang="uk-UA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                         с. Сливки</a:t>
            </a:r>
          </a:p>
          <a:p>
            <a:pPr marL="0" indent="0">
              <a:buNone/>
            </a:pPr>
            <a:r>
              <a:rPr lang="uk-UA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                         вул. Шевченка </a:t>
            </a:r>
            <a:r>
              <a:rPr lang="uk-UA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,157</a:t>
            </a:r>
            <a:endParaRPr lang="uk-UA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a:endParaRPr>
          </a:p>
          <a:p>
            <a:pPr marL="0" indent="0">
              <a:buNone/>
            </a:pPr>
            <a:r>
              <a:rPr lang="uk-UA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                         тел. 36-6-15</a:t>
            </a:r>
          </a:p>
          <a:p>
            <a:pPr marL="0" indent="0">
              <a:buNone/>
            </a:pPr>
            <a:r>
              <a:rPr lang="uk-UA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                         Ідентифікаційний  код  </a:t>
            </a:r>
            <a:r>
              <a:rPr lang="uk-UA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20564511</a:t>
            </a:r>
          </a:p>
          <a:p>
            <a:pPr marL="0" indent="0" algn="just">
              <a:buNone/>
            </a:pPr>
            <a:r>
              <a:rPr lang="uk-UA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                         </a:t>
            </a:r>
            <a:r>
              <a:rPr lang="uk-UA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Сайт:</a:t>
            </a:r>
            <a:r>
              <a:rPr lang="en-US" sz="2400" i="1" u="sng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</a:rPr>
              <a:t>http://</a:t>
            </a:r>
            <a:r>
              <a:rPr lang="en-US" sz="2400" i="1" u="sng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</a:rPr>
              <a:t>slyvky-school.klif.com.ua</a:t>
            </a:r>
            <a:endParaRPr lang="uk-UA" sz="2400" i="1" u="sng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</a:endParaRPr>
          </a:p>
          <a:p>
            <a:pPr marL="0" indent="0" algn="just">
              <a:buNone/>
            </a:pPr>
            <a:r>
              <a:rPr lang="en-US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                              </a:t>
            </a:r>
            <a:r>
              <a:rPr lang="uk-UA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Електронна пошта:</a:t>
            </a:r>
            <a:r>
              <a:rPr lang="en-US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</a:rPr>
              <a:t> </a:t>
            </a:r>
            <a:r>
              <a:rPr lang="en-US" sz="2400" i="1" u="sng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70C0"/>
                </a:solidFill>
              </a:rPr>
              <a:t>Slivscool@gmail.com</a:t>
            </a:r>
            <a:endParaRPr lang="uk-UA" sz="2400" i="1" u="sng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70C0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-31259" y="0"/>
            <a:ext cx="1722939" cy="6830624"/>
            <a:chOff x="-31259" y="0"/>
            <a:chExt cx="1722939" cy="6830624"/>
          </a:xfrm>
        </p:grpSpPr>
        <p:pic>
          <p:nvPicPr>
            <p:cNvPr id="5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6340646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80996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Проблемне питання</a:t>
            </a:r>
            <a:br>
              <a:rPr lang="uk-UA" dirty="0"/>
            </a:br>
            <a:r>
              <a:rPr lang="uk-UA" dirty="0"/>
              <a:t>нашої школи</a:t>
            </a:r>
          </a:p>
        </p:txBody>
      </p:sp>
      <p:sp>
        <p:nvSpPr>
          <p:cNvPr id="9" name="Місце для вмісту 8"/>
          <p:cNvSpPr>
            <a:spLocks noGrp="1"/>
          </p:cNvSpPr>
          <p:nvPr>
            <p:ph idx="1"/>
          </p:nvPr>
        </p:nvSpPr>
        <p:spPr>
          <a:xfrm>
            <a:off x="1500166" y="1600200"/>
            <a:ext cx="7186634" cy="4525963"/>
          </a:xfrm>
        </p:spPr>
        <p:txBody>
          <a:bodyPr/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Впровадження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навчально-виховний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процес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сучасних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педагогічних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технологій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як шлях до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розвитку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активної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життєвої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позиції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Родинне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сучасних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умовах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82296" indent="0">
              <a:buNone/>
            </a:pPr>
            <a:endParaRPr lang="uk-UA" dirty="0"/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451" y="4781797"/>
            <a:ext cx="3312368" cy="211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1" y="27995"/>
            <a:ext cx="1680267" cy="1533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CF8"/>
              </a:clrFrom>
              <a:clrTo>
                <a:srgbClr val="FDFCF8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17" y="5121625"/>
            <a:ext cx="1747465" cy="1754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738077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5"/>
          <p:cNvGrpSpPr/>
          <p:nvPr/>
        </p:nvGrpSpPr>
        <p:grpSpPr>
          <a:xfrm>
            <a:off x="-5" y="1938"/>
            <a:ext cx="1187629" cy="6856062"/>
            <a:chOff x="-6" y="1938"/>
            <a:chExt cx="1619677" cy="6856062"/>
          </a:xfrm>
        </p:grpSpPr>
        <p:pic>
          <p:nvPicPr>
            <p:cNvPr id="8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38"/>
              <a:ext cx="1619671" cy="198690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1530243"/>
              <a:ext cx="1619671" cy="191026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4581128"/>
              <a:ext cx="1619671" cy="227687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" y="3067207"/>
              <a:ext cx="1619671" cy="191026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082" name="Picture 2" descr="H:\зісторії школи\ео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823518">
            <a:off x="3020007" y="2724897"/>
            <a:ext cx="3517600" cy="21505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 descr="H:\зісторії школи\енл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50787">
            <a:off x="5112334" y="3898726"/>
            <a:ext cx="3638596" cy="2621845"/>
          </a:xfrm>
          <a:prstGeom prst="snip2DiagRect">
            <a:avLst>
              <a:gd name="adj1" fmla="val 25842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642"/>
            <a:ext cx="7242048" cy="714356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>Історія школи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1150" y="836712"/>
            <a:ext cx="3429801" cy="5786478"/>
          </a:xfrm>
        </p:spPr>
        <p:txBody>
          <a:bodyPr>
            <a:normAutofit fontScale="55000" lnSpcReduction="20000"/>
          </a:bodyPr>
          <a:lstStyle/>
          <a:p>
            <a:r>
              <a:rPr lang="uk-UA" sz="2900" b="1" dirty="0" smtClean="0">
                <a:latin typeface="Times New Roman" pitchFamily="18" charset="0"/>
                <a:cs typeface="Times New Roman" pitchFamily="18" charset="0"/>
              </a:rPr>
              <a:t>Давня школа в с. Сливках була заснована після скасування кріпосного права в Галичині 1848 року. Приміщення школи складалося з однієї класної кімнати та квартири для вчителя.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900" b="1" dirty="0" smtClean="0">
                <a:latin typeface="Times New Roman" pitchFamily="18" charset="0"/>
                <a:cs typeface="Times New Roman" pitchFamily="18" charset="0"/>
              </a:rPr>
              <a:t>    В 1937 році було побудовано приміщення нової школи , яке складалося уже з трьох класних кімнат, учительської, коридору. Під час війни не всі діти шкільного віку відвідували школу. Після визволення нашого села в 1944 році  школа стала семирічною.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900" b="1" dirty="0" smtClean="0">
                <a:latin typeface="Times New Roman" pitchFamily="18" charset="0"/>
                <a:cs typeface="Times New Roman" pitchFamily="18" charset="0"/>
              </a:rPr>
              <a:t>     З1961 року школа стає восьмирічною.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900" b="1" dirty="0" smtClean="0">
                <a:latin typeface="Times New Roman" pitchFamily="18" charset="0"/>
                <a:cs typeface="Times New Roman" pitchFamily="18" charset="0"/>
              </a:rPr>
              <a:t> В 1968 році було побудовано ще 4 класні кімнати та кабінет директора 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900" b="1" dirty="0" smtClean="0">
                <a:latin typeface="Times New Roman" pitchFamily="18" charset="0"/>
                <a:cs typeface="Times New Roman" pitchFamily="18" charset="0"/>
              </a:rPr>
              <a:t>     В 1979   добудовано приміщення шкільної їдальні.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900" b="1" dirty="0" smtClean="0">
                <a:latin typeface="Times New Roman" pitchFamily="18" charset="0"/>
                <a:cs typeface="Times New Roman" pitchFamily="18" charset="0"/>
              </a:rPr>
              <a:t>     По 1997 рік в </a:t>
            </a:r>
            <a:r>
              <a:rPr lang="uk-UA" sz="2900" b="1" dirty="0" err="1" smtClean="0">
                <a:latin typeface="Times New Roman" pitchFamily="18" charset="0"/>
                <a:cs typeface="Times New Roman" pitchFamily="18" charset="0"/>
              </a:rPr>
              <a:t>Сливківській</a:t>
            </a:r>
            <a:r>
              <a:rPr lang="uk-UA" sz="2900" b="1" dirty="0" smtClean="0">
                <a:latin typeface="Times New Roman" pitchFamily="18" charset="0"/>
                <a:cs typeface="Times New Roman" pitchFamily="18" charset="0"/>
              </a:rPr>
              <a:t> школі  навчались учні з с. </a:t>
            </a:r>
            <a:r>
              <a:rPr lang="uk-UA" sz="2900" b="1" dirty="0" err="1" smtClean="0">
                <a:latin typeface="Times New Roman" pitchFamily="18" charset="0"/>
                <a:cs typeface="Times New Roman" pitchFamily="18" charset="0"/>
              </a:rPr>
              <a:t>Закерничне</a:t>
            </a:r>
            <a:r>
              <a:rPr lang="uk-UA" sz="29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Содержимое 4" descr="ва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 rot="2130664">
            <a:off x="5267977" y="804116"/>
            <a:ext cx="3521075" cy="2349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Перший вчитель села сливки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1800" dirty="0" smtClean="0"/>
              <a:t>Теофіл </a:t>
            </a:r>
            <a:r>
              <a:rPr lang="uk-UA" sz="1800" dirty="0" err="1" smtClean="0"/>
              <a:t>Родзіковський-</a:t>
            </a:r>
            <a:r>
              <a:rPr lang="uk-UA" sz="1800" dirty="0" smtClean="0"/>
              <a:t> народився 31.08.1849, помер у 1915 році , похований у селі Сливки </a:t>
            </a:r>
            <a:endParaRPr lang="ru-RU" sz="1800" dirty="0"/>
          </a:p>
        </p:txBody>
      </p:sp>
      <p:pic>
        <p:nvPicPr>
          <p:cNvPr id="7" name="Місце для зображення 6" descr="Рисунок (70).jpg"/>
          <p:cNvPicPr>
            <a:picLocks noGrp="1" noChangeAspect="1"/>
          </p:cNvPicPr>
          <p:nvPr>
            <p:ph type="pic" idx="1"/>
          </p:nvPr>
        </p:nvPicPr>
        <p:blipFill>
          <a:blip r:embed="rId3" cstate="print"/>
          <a:srcRect t="11979" b="11979"/>
          <a:stretch>
            <a:fillRect/>
          </a:stretch>
        </p:blipFill>
        <p:spPr>
          <a:xfrm>
            <a:off x="611560" y="548680"/>
            <a:ext cx="4206875" cy="5143500"/>
          </a:xfr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:\Documents and Settings\Lanos\Рабочий стол\рорроолоорорр\РисунокЩЗЩЗ (68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1" y="3861048"/>
            <a:ext cx="3929057" cy="29122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5" name="Picture 7" descr="C:\Documents and Settings\Lanos\Рабочий стол\рорроолоорорр\РисуЛШГОРЩОнок (6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38798"/>
            <a:ext cx="3500430" cy="26192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52" name="Picture 4" descr="C:\Documents and Settings\Lanos\Рабочий стол\рорроолоорорр\РисООЛЛунок (6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3786182" cy="28761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3" name="Picture 5" descr="C:\Documents and Settings\Lanos\Рабочий стол\рорроолоорорр\РисуноЛЛДк (6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0"/>
            <a:ext cx="3571867" cy="2655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54" name="Picture 6" descr="C:\Documents and Settings\Lanos\Рабочий стол\рорроолоорорр\РиЗЩЛЗсунок (64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2132856"/>
            <a:ext cx="3584825" cy="247014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іністратор\Desktop\001 (2)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8479" cy="64807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292770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8|1|1.8|0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0.9|1.3|0.7|0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2|0.7|0.8|0.6|0.7|0.8|1.4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1|0.9|0.7|1.4|1.2|1.3|1.1|1.3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9|0.9|1.2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9|0.8|0.8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1|1|1.1|0.8|0.7|1|1|0.9|1|0.7|0.8|0.8|0.6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0.9|0.6|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1.2|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ишукана">
  <a:themeElements>
    <a:clrScheme name="Вишукана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Вишукана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ишукана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725</Words>
  <Application>Microsoft Office PowerPoint</Application>
  <PresentationFormat>Экран (4:3)</PresentationFormat>
  <Paragraphs>199</Paragraphs>
  <Slides>46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Вишукана</vt:lpstr>
      <vt:lpstr>Тема Office</vt:lpstr>
      <vt:lpstr>СЛИВКІВСЬКА ЗОШ I-II СТУПЕНІВ</vt:lpstr>
      <vt:lpstr>Девіз школи</vt:lpstr>
      <vt:lpstr>Слайд 3</vt:lpstr>
      <vt:lpstr>Кредо учнів</vt:lpstr>
      <vt:lpstr>Проблемне питання нашої школи</vt:lpstr>
      <vt:lpstr>Історія школи</vt:lpstr>
      <vt:lpstr>Перший вчитель села сливки</vt:lpstr>
      <vt:lpstr>Слайд 8</vt:lpstr>
      <vt:lpstr>Слайд 9</vt:lpstr>
      <vt:lpstr>Слайд 10</vt:lpstr>
      <vt:lpstr>Будівлі школи</vt:lpstr>
      <vt:lpstr>ВЧИТЕЛІ НАШОЇ ШКОЛИ</vt:lpstr>
      <vt:lpstr>Слайд 13</vt:lpstr>
      <vt:lpstr>Педагогічний колектив</vt:lpstr>
      <vt:lpstr>Адміністрація школи</vt:lpstr>
      <vt:lpstr>Педагогічний стаж працівників</vt:lpstr>
      <vt:lpstr>Мережа школи 2017– 2018 навчальний рік</vt:lpstr>
      <vt:lpstr>Якісний склад педагогічного колективу</vt:lpstr>
      <vt:lpstr>Призові місця на олімпіадах</vt:lpstr>
      <vt:lpstr>Якісний показник знань учнів  3-9 класів за 2017-2018 н.р.</vt:lpstr>
      <vt:lpstr>Методоб’єднання початкових класів</vt:lpstr>
      <vt:lpstr>Навчальні класи початкової школи</vt:lpstr>
      <vt:lpstr>Життя школи</vt:lpstr>
      <vt:lpstr>Слайд 24</vt:lpstr>
      <vt:lpstr>Слайд 25</vt:lpstr>
      <vt:lpstr>Школі – 80 </vt:lpstr>
      <vt:lpstr>Слайд 27</vt:lpstr>
      <vt:lpstr>Слайд 28</vt:lpstr>
      <vt:lpstr>Слайд 29</vt:lpstr>
      <vt:lpstr>Слайд 30</vt:lpstr>
      <vt:lpstr>Духовне виховання учнів</vt:lpstr>
      <vt:lpstr>Спорт у нашій школі</vt:lpstr>
      <vt:lpstr>Спортивні змагання </vt:lpstr>
      <vt:lpstr>Спортивна секція дзюдо керівник: Матішак Роман Васильович</vt:lpstr>
      <vt:lpstr>Слайд 35</vt:lpstr>
      <vt:lpstr>О, слово ,рідне,  хто                                  без тебе я?</vt:lpstr>
      <vt:lpstr>  </vt:lpstr>
      <vt:lpstr>Повертайтесь живими</vt:lpstr>
      <vt:lpstr>Тренінг ,,Я в соціумі”  </vt:lpstr>
      <vt:lpstr>Бібліотека нашої  школи</vt:lpstr>
      <vt:lpstr>Гурткова робота </vt:lpstr>
      <vt:lpstr>Позакласна робота учнів</vt:lpstr>
      <vt:lpstr>Розвиток хореографії в Сливківській школі</vt:lpstr>
      <vt:lpstr>Кошторис  на виконані роботи </vt:lpstr>
      <vt:lpstr>Плани на майбутнє</vt:lpstr>
      <vt:lpstr>Наші координати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88</cp:revision>
  <dcterms:created xsi:type="dcterms:W3CDTF">2015-05-06T10:45:56Z</dcterms:created>
  <dcterms:modified xsi:type="dcterms:W3CDTF">2018-06-11T11:34:56Z</dcterms:modified>
</cp:coreProperties>
</file>