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60" r:id="rId2"/>
    <p:sldMasterId id="2147483774" r:id="rId3"/>
    <p:sldMasterId id="2147483798" r:id="rId4"/>
  </p:sldMasterIdLst>
  <p:sldIdLst>
    <p:sldId id="305" r:id="rId5"/>
    <p:sldId id="295" r:id="rId6"/>
    <p:sldId id="299" r:id="rId7"/>
    <p:sldId id="300" r:id="rId8"/>
    <p:sldId id="301" r:id="rId9"/>
    <p:sldId id="302" r:id="rId10"/>
    <p:sldId id="322" r:id="rId11"/>
    <p:sldId id="303" r:id="rId12"/>
    <p:sldId id="304" r:id="rId13"/>
    <p:sldId id="327" r:id="rId14"/>
    <p:sldId id="306" r:id="rId15"/>
    <p:sldId id="307" r:id="rId16"/>
    <p:sldId id="308" r:id="rId17"/>
    <p:sldId id="33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23" r:id="rId26"/>
    <p:sldId id="328" r:id="rId27"/>
    <p:sldId id="324" r:id="rId28"/>
    <p:sldId id="329" r:id="rId29"/>
    <p:sldId id="325" r:id="rId30"/>
    <p:sldId id="326" r:id="rId31"/>
    <p:sldId id="277" r:id="rId32"/>
    <p:sldId id="320" r:id="rId33"/>
    <p:sldId id="287" r:id="rId34"/>
    <p:sldId id="32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8727B-2C4F-419A-B810-86946EDE41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15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5490B-465E-4831-95B0-B1CBC0F86F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4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A8BE6-4620-40A9-9F8D-7ABFD4A58F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7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3530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3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CAF278"/>
                </a:solidFill>
              </a:rPr>
              <a:pPr/>
              <a:t>19.03.2019</a:t>
            </a:fld>
            <a:endParaRPr lang="uk-UA">
              <a:solidFill>
                <a:srgbClr val="CAF27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>
              <a:solidFill>
                <a:srgbClr val="CAF278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9875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7095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8377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2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301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36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DD10C-B62D-4051-8AEF-177DC7F36F32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3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48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475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548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2529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2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CAF278"/>
                </a:solidFill>
              </a:rPr>
              <a:pPr/>
              <a:t>19.03.2019</a:t>
            </a:fld>
            <a:endParaRPr lang="uk-UA">
              <a:solidFill>
                <a:srgbClr val="CAF27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>
              <a:solidFill>
                <a:srgbClr val="CAF278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7225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29238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4220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51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77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226BC-3DB8-4A5F-B491-C9E2702A40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73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0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4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043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944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658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81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CAF278"/>
                </a:solidFill>
              </a:rPr>
              <a:pPr/>
              <a:t>19.03.2019</a:t>
            </a:fld>
            <a:endParaRPr lang="uk-UA">
              <a:solidFill>
                <a:srgbClr val="CAF278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>
              <a:solidFill>
                <a:srgbClr val="CAF278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570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60386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5017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0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72D40-3337-4031-A082-057148AE4E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76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7595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5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24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8293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02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50815-AD0C-45EA-AC39-6CC218E87C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09D2A-71AC-4D40-9696-2AC3FDBA22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0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B1D5-6AD7-4FD3-8F09-E8710017C1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3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F61E3-27F9-4578-843D-70E2D51A49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3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9CC68-DE17-4AE1-94CE-24A07C2912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2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hlink"/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8B148C-A14D-484A-B259-C6B557F0466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0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794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46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59509A8-CF24-474B-819B-10378FA43E2C}" type="datetimeFigureOut">
              <a:rPr lang="uk-UA" smtClean="0">
                <a:solidFill>
                  <a:srgbClr val="3E3D2D"/>
                </a:solidFill>
              </a:rPr>
              <a:pPr/>
              <a:t>19.03.2019</a:t>
            </a:fld>
            <a:endParaRPr lang="uk-UA">
              <a:solidFill>
                <a:srgbClr val="3E3D2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3E3D2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379FE63-F744-4B64-BEB9-A21C1385C5E1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04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892174" y="1159148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err="1" smtClean="0">
                <a:solidFill>
                  <a:srgbClr val="084092"/>
                </a:solidFill>
              </a:rPr>
              <a:t>Працюємо</a:t>
            </a:r>
            <a:r>
              <a:rPr lang="ru-RU" sz="3600" b="1" dirty="0" smtClean="0">
                <a:solidFill>
                  <a:srgbClr val="084092"/>
                </a:solidFill>
              </a:rPr>
              <a:t> </a:t>
            </a:r>
            <a:r>
              <a:rPr lang="ru-RU" sz="3600" b="1" dirty="0" err="1" smtClean="0">
                <a:solidFill>
                  <a:srgbClr val="084092"/>
                </a:solidFill>
              </a:rPr>
              <a:t>під</a:t>
            </a:r>
            <a:r>
              <a:rPr lang="ru-RU" sz="3600" b="1" dirty="0" smtClean="0">
                <a:solidFill>
                  <a:srgbClr val="084092"/>
                </a:solidFill>
              </a:rPr>
              <a:t> </a:t>
            </a:r>
            <a:r>
              <a:rPr lang="ru-RU" sz="3600" b="1" dirty="0" err="1" smtClean="0">
                <a:solidFill>
                  <a:srgbClr val="084092"/>
                </a:solidFill>
              </a:rPr>
              <a:t>девізом</a:t>
            </a:r>
            <a:r>
              <a:rPr lang="ru-RU" sz="3600" b="1" dirty="0" smtClean="0">
                <a:solidFill>
                  <a:srgbClr val="084092"/>
                </a:solidFill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3691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00"/>
                </a:solidFill>
                <a:ea typeface="Times New Roman"/>
              </a:rPr>
              <a:t>«Не шукаємо чудес. Їх нема.</a:t>
            </a:r>
          </a:p>
          <a:p>
            <a:pPr algn="ctr"/>
            <a:r>
              <a:rPr lang="uk-UA" sz="3600" b="1" dirty="0" smtClean="0">
                <a:solidFill>
                  <a:srgbClr val="000000"/>
                </a:solidFill>
                <a:ea typeface="Times New Roman"/>
              </a:rPr>
              <a:t> Шукаємо знання. </a:t>
            </a:r>
            <a:r>
              <a:rPr lang="uk-UA" sz="3600" b="1" smtClean="0">
                <a:solidFill>
                  <a:srgbClr val="000000"/>
                </a:solidFill>
                <a:ea typeface="Times New Roman"/>
              </a:rPr>
              <a:t>Вони </a:t>
            </a:r>
            <a:r>
              <a:rPr lang="uk-UA" sz="3600" b="1" dirty="0" smtClean="0">
                <a:solidFill>
                  <a:srgbClr val="000000"/>
                </a:solidFill>
                <a:ea typeface="Times New Roman"/>
              </a:rPr>
              <a:t>– є."</a:t>
            </a:r>
            <a:endParaRPr lang="uk-UA" sz="36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486916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Індійський мудрець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21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обота і потужність струму (online-video-cutter.com) (3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916832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3527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AutoShape 34"/>
          <p:cNvSpPr>
            <a:spLocks noChangeArrowheads="1"/>
          </p:cNvSpPr>
          <p:nvPr/>
        </p:nvSpPr>
        <p:spPr bwMode="auto">
          <a:xfrm>
            <a:off x="900113" y="332656"/>
            <a:ext cx="7343775" cy="1008111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84092"/>
                </a:solidFill>
              </a:rPr>
              <a:t>Робота </a:t>
            </a:r>
            <a:r>
              <a:rPr lang="ru-RU" sz="2800" b="1" dirty="0" err="1" smtClean="0">
                <a:solidFill>
                  <a:srgbClr val="084092"/>
                </a:solidFill>
              </a:rPr>
              <a:t>електричного</a:t>
            </a:r>
            <a:r>
              <a:rPr lang="ru-RU" sz="2800" b="1" dirty="0" smtClean="0">
                <a:solidFill>
                  <a:srgbClr val="084092"/>
                </a:solidFill>
              </a:rPr>
              <a:t> струму</a:t>
            </a:r>
          </a:p>
        </p:txBody>
      </p:sp>
      <p:sp>
        <p:nvSpPr>
          <p:cNvPr id="7199" name="AutoShape 31"/>
          <p:cNvSpPr>
            <a:spLocks noChangeArrowheads="1"/>
          </p:cNvSpPr>
          <p:nvPr/>
        </p:nvSpPr>
        <p:spPr bwMode="auto">
          <a:xfrm>
            <a:off x="250825" y="3789040"/>
            <a:ext cx="8642350" cy="2304504"/>
          </a:xfrm>
          <a:prstGeom prst="horizontalScroll">
            <a:avLst>
              <a:gd name="adj" fmla="val 19727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3490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84092"/>
                </a:solidFill>
              </a:rPr>
              <a:t>Робота </a:t>
            </a:r>
            <a:r>
              <a:rPr lang="ru-RU" sz="2400" b="1" dirty="0" err="1" smtClean="0">
                <a:solidFill>
                  <a:srgbClr val="084092"/>
                </a:solidFill>
              </a:rPr>
              <a:t>електричного</a:t>
            </a:r>
            <a:r>
              <a:rPr lang="ru-RU" sz="2400" b="1" dirty="0" smtClean="0">
                <a:solidFill>
                  <a:srgbClr val="084092"/>
                </a:solidFill>
              </a:rPr>
              <a:t> струму – </a:t>
            </a:r>
            <a:r>
              <a:rPr lang="ru-RU" sz="2400" b="1" dirty="0" err="1" smtClean="0">
                <a:solidFill>
                  <a:srgbClr val="084092"/>
                </a:solidFill>
              </a:rPr>
              <a:t>це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фізична</a:t>
            </a:r>
            <a:r>
              <a:rPr lang="ru-RU" sz="2400" b="1" dirty="0" smtClean="0">
                <a:solidFill>
                  <a:srgbClr val="084092"/>
                </a:solidFill>
              </a:rPr>
              <a:t> величина,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084092"/>
                </a:solidFill>
              </a:rPr>
              <a:t>що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характеризує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перетворення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електричної</a:t>
            </a:r>
            <a:endParaRPr lang="ru-RU" sz="2400" b="1" dirty="0" smtClean="0">
              <a:solidFill>
                <a:srgbClr val="084092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енергії</a:t>
            </a:r>
            <a:r>
              <a:rPr lang="ru-RU" sz="2400" b="1" dirty="0" smtClean="0">
                <a:solidFill>
                  <a:srgbClr val="084092"/>
                </a:solidFill>
              </a:rPr>
              <a:t> в </a:t>
            </a:r>
            <a:r>
              <a:rPr lang="ru-RU" sz="2400" b="1" dirty="0" err="1" smtClean="0">
                <a:solidFill>
                  <a:srgbClr val="084092"/>
                </a:solidFill>
              </a:rPr>
              <a:t>інші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види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енергії</a:t>
            </a:r>
            <a:r>
              <a:rPr lang="ru-RU" sz="2400" b="1" dirty="0" smtClean="0">
                <a:solidFill>
                  <a:srgbClr val="084092"/>
                </a:solidFill>
              </a:rPr>
              <a:t>..</a:t>
            </a:r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auto">
          <a:xfrm>
            <a:off x="179388" y="1628800"/>
            <a:ext cx="8785225" cy="207962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3490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84092"/>
                </a:solidFill>
              </a:rPr>
              <a:t>При </a:t>
            </a:r>
            <a:r>
              <a:rPr lang="ru-RU" sz="2400" b="1" dirty="0" err="1" smtClean="0">
                <a:solidFill>
                  <a:srgbClr val="084092"/>
                </a:solidFill>
              </a:rPr>
              <a:t>проходженні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електричного</a:t>
            </a:r>
            <a:r>
              <a:rPr lang="ru-RU" sz="2400" b="1" dirty="0" smtClean="0">
                <a:solidFill>
                  <a:srgbClr val="084092"/>
                </a:solidFill>
              </a:rPr>
              <a:t> струму по </a:t>
            </a:r>
            <a:r>
              <a:rPr lang="ru-RU" sz="2400" b="1" dirty="0" err="1" smtClean="0">
                <a:solidFill>
                  <a:srgbClr val="084092"/>
                </a:solidFill>
              </a:rPr>
              <a:t>провіднику</a:t>
            </a:r>
            <a:r>
              <a:rPr lang="ru-RU" sz="2400" b="1" dirty="0" smtClean="0">
                <a:solidFill>
                  <a:srgbClr val="084092"/>
                </a:solidFill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084092"/>
                </a:solidFill>
              </a:rPr>
              <a:t>електричне</a:t>
            </a:r>
            <a:r>
              <a:rPr lang="ru-RU" sz="2400" b="1" dirty="0" smtClean="0">
                <a:solidFill>
                  <a:srgbClr val="084092"/>
                </a:solidFill>
              </a:rPr>
              <a:t> поле </a:t>
            </a:r>
            <a:r>
              <a:rPr lang="ru-RU" sz="2400" b="1" dirty="0" err="1" smtClean="0">
                <a:solidFill>
                  <a:srgbClr val="084092"/>
                </a:solidFill>
              </a:rPr>
              <a:t>змушує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заряджені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частинки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084092"/>
                </a:solidFill>
              </a:rPr>
              <a:t>рухатися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впорядковано</a:t>
            </a:r>
            <a:r>
              <a:rPr lang="ru-RU" sz="2400" b="1" dirty="0" smtClean="0">
                <a:solidFill>
                  <a:srgbClr val="084092"/>
                </a:solidFill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084092"/>
                </a:solidFill>
              </a:rPr>
              <a:t>Отже</a:t>
            </a:r>
            <a:r>
              <a:rPr lang="uk-UA" sz="2400" b="1" dirty="0">
                <a:solidFill>
                  <a:srgbClr val="084092"/>
                </a:solidFill>
              </a:rPr>
              <a:t>,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воно</a:t>
            </a:r>
            <a:r>
              <a:rPr lang="ru-RU" sz="2400" b="1" dirty="0" smtClean="0">
                <a:solidFill>
                  <a:srgbClr val="084092"/>
                </a:solidFill>
              </a:rPr>
              <a:t> </a:t>
            </a:r>
            <a:r>
              <a:rPr lang="ru-RU" sz="2400" b="1" dirty="0" err="1" smtClean="0">
                <a:solidFill>
                  <a:srgbClr val="084092"/>
                </a:solidFill>
              </a:rPr>
              <a:t>виконує</a:t>
            </a:r>
            <a:r>
              <a:rPr lang="ru-RU" sz="2400" b="1" dirty="0" smtClean="0">
                <a:solidFill>
                  <a:srgbClr val="084092"/>
                </a:solidFill>
              </a:rPr>
              <a:t> роботу.</a:t>
            </a:r>
          </a:p>
        </p:txBody>
      </p:sp>
    </p:spTree>
    <p:extLst>
      <p:ext uri="{BB962C8B-B14F-4D97-AF65-F5344CB8AC3E}">
        <p14:creationId xmlns:p14="http://schemas.microsoft.com/office/powerpoint/2010/main" val="25606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918970"/>
              </p:ext>
            </p:extLst>
          </p:nvPr>
        </p:nvGraphicFramePr>
        <p:xfrm>
          <a:off x="1881605" y="2844435"/>
          <a:ext cx="2500467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5" name="Формула" r:id="rId3" imgW="571252" imgH="203112" progId="Equation.3">
                  <p:embed/>
                </p:oleObj>
              </mc:Choice>
              <mc:Fallback>
                <p:oleObj name="Формула" r:id="rId3" imgW="571252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605" y="2844435"/>
                        <a:ext cx="2500467" cy="815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357543"/>
              </p:ext>
            </p:extLst>
          </p:nvPr>
        </p:nvGraphicFramePr>
        <p:xfrm>
          <a:off x="4788024" y="2851788"/>
          <a:ext cx="2301204" cy="854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6" name="Формула" r:id="rId5" imgW="469696" imgH="203112" progId="Equation.3">
                  <p:embed/>
                </p:oleObj>
              </mc:Choice>
              <mc:Fallback>
                <p:oleObj name="Формула" r:id="rId5" imgW="46969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851788"/>
                        <a:ext cx="2301204" cy="85429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900113" y="188913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084092"/>
                </a:solidFill>
              </a:rPr>
              <a:t>Робота </a:t>
            </a:r>
            <a:r>
              <a:rPr lang="ru-RU" sz="2800" b="1" dirty="0" err="1" smtClean="0">
                <a:solidFill>
                  <a:srgbClr val="084092"/>
                </a:solidFill>
              </a:rPr>
              <a:t>електричного</a:t>
            </a:r>
            <a:r>
              <a:rPr lang="ru-RU" sz="2800" b="1" dirty="0" smtClean="0">
                <a:solidFill>
                  <a:srgbClr val="084092"/>
                </a:solidFill>
              </a:rPr>
              <a:t> струму</a:t>
            </a:r>
            <a:endParaRPr lang="ru-RU" sz="2800" b="1" dirty="0">
              <a:solidFill>
                <a:srgbClr val="084092"/>
              </a:solidFill>
            </a:endParaRPr>
          </a:p>
        </p:txBody>
      </p:sp>
      <p:graphicFrame>
        <p:nvGraphicFramePr>
          <p:cNvPr id="82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961255"/>
              </p:ext>
            </p:extLst>
          </p:nvPr>
        </p:nvGraphicFramePr>
        <p:xfrm>
          <a:off x="6372200" y="836712"/>
          <a:ext cx="2304256" cy="146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7" name="Формула" r:id="rId7" imgW="380880" imgH="393480" progId="Equation.3">
                  <p:embed/>
                </p:oleObj>
              </mc:Choice>
              <mc:Fallback>
                <p:oleObj name="Формула" r:id="rId7" imgW="380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836712"/>
                        <a:ext cx="2304256" cy="146171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832092"/>
              </p:ext>
            </p:extLst>
          </p:nvPr>
        </p:nvGraphicFramePr>
        <p:xfrm>
          <a:off x="3126474" y="4471011"/>
          <a:ext cx="28797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8" name="Формула" r:id="rId9" imgW="685800" imgH="177480" progId="Equation.3">
                  <p:embed/>
                </p:oleObj>
              </mc:Choice>
              <mc:Fallback>
                <p:oleObj name="Формула" r:id="rId9" imgW="6858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6474" y="4471011"/>
                        <a:ext cx="2879725" cy="7159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17"/>
          <p:cNvSpPr>
            <a:spLocks noChangeArrowheads="1"/>
          </p:cNvSpPr>
          <p:nvPr/>
        </p:nvSpPr>
        <p:spPr bwMode="auto">
          <a:xfrm rot="3302054">
            <a:off x="2806287" y="2217057"/>
            <a:ext cx="832692" cy="342216"/>
          </a:xfrm>
          <a:prstGeom prst="rightArrow">
            <a:avLst>
              <a:gd name="adj1" fmla="val 50000"/>
              <a:gd name="adj2" fmla="val 50245"/>
            </a:avLst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sp>
        <p:nvSpPr>
          <p:cNvPr id="8205" name="AutoShape 18"/>
          <p:cNvSpPr>
            <a:spLocks noChangeArrowheads="1"/>
          </p:cNvSpPr>
          <p:nvPr/>
        </p:nvSpPr>
        <p:spPr bwMode="auto">
          <a:xfrm rot="3215694">
            <a:off x="3194100" y="3878175"/>
            <a:ext cx="720267" cy="360040"/>
          </a:xfrm>
          <a:prstGeom prst="rightArrow">
            <a:avLst>
              <a:gd name="adj1" fmla="val 50000"/>
              <a:gd name="adj2" fmla="val 50245"/>
            </a:avLst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graphicFrame>
        <p:nvGraphicFramePr>
          <p:cNvPr id="1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513001"/>
              </p:ext>
            </p:extLst>
          </p:nvPr>
        </p:nvGraphicFramePr>
        <p:xfrm>
          <a:off x="395536" y="764704"/>
          <a:ext cx="2448297" cy="151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9" name="Формула" r:id="rId11" imgW="444307" imgH="418918" progId="Equation.3">
                  <p:embed/>
                </p:oleObj>
              </mc:Choice>
              <mc:Fallback>
                <p:oleObj name="Формула" r:id="rId11" imgW="44430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764704"/>
                        <a:ext cx="2448297" cy="151891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1503">
            <a:off x="5735675" y="1972782"/>
            <a:ext cx="633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3254">
            <a:off x="5373147" y="3691741"/>
            <a:ext cx="5921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9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609868"/>
              </p:ext>
            </p:extLst>
          </p:nvPr>
        </p:nvGraphicFramePr>
        <p:xfrm>
          <a:off x="2705620" y="2708920"/>
          <a:ext cx="3598863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Формула" r:id="rId3" imgW="1079032" imgH="203112" progId="Equation.3">
                  <p:embed/>
                </p:oleObj>
              </mc:Choice>
              <mc:Fallback>
                <p:oleObj name="Формула" r:id="rId3" imgW="1079032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5620" y="2708920"/>
                        <a:ext cx="3598863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900113" y="188913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84092"/>
                </a:solidFill>
              </a:rPr>
              <a:t>Робота </a:t>
            </a:r>
            <a:r>
              <a:rPr lang="ru-RU" sz="2800" b="1" dirty="0" err="1" smtClean="0">
                <a:solidFill>
                  <a:srgbClr val="084092"/>
                </a:solidFill>
              </a:rPr>
              <a:t>електричного</a:t>
            </a:r>
            <a:r>
              <a:rPr lang="ru-RU" sz="2800" b="1" dirty="0" smtClean="0">
                <a:solidFill>
                  <a:srgbClr val="084092"/>
                </a:solidFill>
              </a:rPr>
              <a:t> струму</a:t>
            </a:r>
          </a:p>
        </p:txBody>
      </p:sp>
      <p:pic>
        <p:nvPicPr>
          <p:cNvPr id="17422" name="Picture 14" descr="607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18716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 descr="ksg_8703_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81128"/>
            <a:ext cx="17383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 descr="82dd927b81da2e59fe0b0c911279cdb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56" y="4437112"/>
            <a:ext cx="182086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052736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Щоб визначити роботу електричного струму на ділянці кола, потрібно напругу на кінцях цієї ділянки помножити на силу струму в ній і час, протягом якого виконувалася робота.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342900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Один </a:t>
            </a:r>
            <a:r>
              <a:rPr lang="uk-UA" sz="2000" b="1" dirty="0"/>
              <a:t>д</a:t>
            </a:r>
            <a:r>
              <a:rPr lang="uk-UA" sz="2000" b="1" dirty="0" smtClean="0"/>
              <a:t>жоуль дорівнює роботі, що виконується електричним струмом силою 1А за напруги 1В протягом 1с.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547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1кВт·год=3 600 000 Дж=3 600 кДж=3,6МДж</a:t>
            </a:r>
            <a:endParaRPr lang="ru-RU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0" y="857250"/>
            <a:ext cx="94297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sz="2800" b="1" dirty="0">
                <a:solidFill>
                  <a:srgbClr val="000000"/>
                </a:solidFill>
              </a:rPr>
              <a:t>Одна кіловат-година електроенергії забезпечує виконання таких робіт: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sz="28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Нагрівання до кипіння 7 літрів води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Виведення в інкубаторі 30 курчат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Випікання 30 кг хліба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Освітлення приміщення протягом доби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Робота електронного годинника протягом 3 місяців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Робота комп'ютера протягом 5 годин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Робота вентилятора протягом 20 годин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Помел 100 кг зерна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00"/>
                </a:solidFill>
              </a:rPr>
              <a:t>Робота пилососа протягом 2 годин   </a:t>
            </a:r>
            <a:endParaRPr lang="ru-RU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88640"/>
            <a:ext cx="7772400" cy="1143000"/>
          </a:xfrm>
        </p:spPr>
        <p:txBody>
          <a:bodyPr/>
          <a:lstStyle/>
          <a:p>
            <a:pPr eaLnBrk="1" hangingPunct="1"/>
            <a:r>
              <a:rPr lang="uk-UA" sz="3200" dirty="0" smtClean="0">
                <a:solidFill>
                  <a:srgbClr val="800000"/>
                </a:solidFill>
                <a:latin typeface="Constantia" pitchFamily="18" charset="0"/>
              </a:rPr>
              <a:t>Прилад для вимірювання роботи електричного струму-електролічильник</a:t>
            </a:r>
            <a:endParaRPr lang="ru-RU" sz="3200" dirty="0" smtClean="0">
              <a:solidFill>
                <a:srgbClr val="800000"/>
              </a:solidFill>
              <a:latin typeface="Constantia" pitchFamily="18" charset="0"/>
            </a:endParaRPr>
          </a:p>
        </p:txBody>
      </p:sp>
      <p:pic>
        <p:nvPicPr>
          <p:cNvPr id="4098" name="Picture 4" descr="IMG_1557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468977"/>
            <a:ext cx="2808114" cy="2952278"/>
          </a:xfrm>
        </p:spPr>
      </p:pic>
      <p:pic>
        <p:nvPicPr>
          <p:cNvPr id="4099" name="Picture 5" descr="IMG_15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2623766" cy="295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586" y="458112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solidFill>
                  <a:srgbClr val="000000"/>
                </a:solidFill>
                <a:latin typeface="Arial"/>
              </a:rPr>
              <a:t>Під час проходження струму через лічильник усередині нього починає обертатися легкий алюмінієвий диск.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4187" y="5756634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solidFill>
                  <a:srgbClr val="000000"/>
                </a:solidFill>
                <a:latin typeface="Arial"/>
              </a:rPr>
              <a:t>Швидкість його обертання пропорційна силі струму й напрузі.</a:t>
            </a:r>
            <a:r>
              <a:rPr lang="uk-UA" sz="2400" b="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4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Зняття даних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електролічильника: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descr="new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4" y="1340768"/>
            <a:ext cx="3240087" cy="309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z9_16-4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87" y="1340768"/>
            <a:ext cx="3168650" cy="309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61535" y="4566112"/>
            <a:ext cx="1662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382 кВт ⋅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01559" y="4566112"/>
            <a:ext cx="1662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38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5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 кВт ⋅ год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792021" y="4966222"/>
            <a:ext cx="626469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000000"/>
                </a:solidFill>
                <a:latin typeface="Arial"/>
              </a:rPr>
              <a:t>Кількість використаної за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Arial"/>
              </a:rPr>
              <a:t>певний час електроенергії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робота </a:t>
            </a:r>
            <a:r>
              <a:rPr lang="ru-RU" sz="2000" dirty="0" err="1" smtClean="0">
                <a:solidFill>
                  <a:srgbClr val="000000"/>
                </a:solidFill>
                <a:latin typeface="Arial"/>
              </a:rPr>
              <a:t>електричного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 струму)</a:t>
            </a:r>
            <a:r>
              <a:rPr lang="uk-UA" sz="2000" dirty="0" smtClean="0">
                <a:solidFill>
                  <a:srgbClr val="000000"/>
                </a:solidFill>
                <a:latin typeface="Arial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A=</a:t>
            </a:r>
            <a:r>
              <a:rPr lang="uk-UA" sz="2000" dirty="0" smtClean="0">
                <a:solidFill>
                  <a:srgbClr val="000000"/>
                </a:solidFill>
                <a:latin typeface="Arial"/>
              </a:rPr>
              <a:t>385 – 382 = 3 (кВт ⋅ </a:t>
            </a:r>
            <a:r>
              <a:rPr lang="uk-UA" sz="2000" dirty="0" err="1" smtClean="0">
                <a:solidFill>
                  <a:srgbClr val="000000"/>
                </a:solidFill>
                <a:latin typeface="Arial"/>
              </a:rPr>
              <a:t>год</a:t>
            </a:r>
            <a:r>
              <a:rPr lang="uk-UA" sz="200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rgbClr val="C00000"/>
                </a:solidFill>
                <a:latin typeface="Arial"/>
              </a:rPr>
              <a:t>лічильником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Arial"/>
              </a:rPr>
              <a:t>вим</a:t>
            </a:r>
            <a:r>
              <a:rPr lang="uk-UA" sz="2000" dirty="0" smtClean="0">
                <a:solidFill>
                  <a:srgbClr val="000000"/>
                </a:solidFill>
                <a:latin typeface="Arial"/>
              </a:rPr>
              <a:t>і</a:t>
            </a:r>
            <a:r>
              <a:rPr lang="ru-RU" sz="2000" dirty="0" err="1" smtClean="0">
                <a:solidFill>
                  <a:srgbClr val="000000"/>
                </a:solidFill>
                <a:latin typeface="Arial"/>
              </a:rPr>
              <a:t>рюють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Arial"/>
              </a:rPr>
              <a:t>роботу </a:t>
            </a:r>
            <a:r>
              <a:rPr lang="ru-RU" sz="2800" b="1" dirty="0" err="1" smtClean="0">
                <a:solidFill>
                  <a:srgbClr val="C00000"/>
                </a:solidFill>
                <a:latin typeface="Arial"/>
              </a:rPr>
              <a:t>електричного</a:t>
            </a:r>
            <a:r>
              <a:rPr lang="ru-RU" sz="2800" b="1" dirty="0" smtClean="0">
                <a:solidFill>
                  <a:srgbClr val="C00000"/>
                </a:solidFill>
                <a:latin typeface="Arial"/>
              </a:rPr>
              <a:t> струму</a:t>
            </a:r>
            <a:endParaRPr lang="ru-RU" sz="2000" dirty="0" smtClean="0">
              <a:solidFill>
                <a:schemeClr val="accent6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200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6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250825" y="2564904"/>
            <a:ext cx="8642350" cy="187325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3490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84092"/>
                </a:solidFill>
              </a:rPr>
              <a:t>Потужність – це фізична величина, яка характеризує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84092"/>
                </a:solidFill>
              </a:rPr>
              <a:t>здатність електричного струму виконувати певну роботу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084092"/>
                </a:solidFill>
              </a:rPr>
              <a:t>з</a:t>
            </a:r>
            <a:r>
              <a:rPr lang="uk-UA" sz="2400" b="1" dirty="0" smtClean="0">
                <a:solidFill>
                  <a:srgbClr val="084092"/>
                </a:solidFill>
              </a:rPr>
              <a:t>а одиницю часу.</a:t>
            </a:r>
            <a:endParaRPr lang="ru-RU" sz="2400" b="1" dirty="0" smtClean="0">
              <a:solidFill>
                <a:srgbClr val="084092"/>
              </a:solidFill>
            </a:endParaRP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684213" y="599848"/>
            <a:ext cx="77755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84092"/>
                </a:solidFill>
              </a:rPr>
              <a:t>Потужність електричного струму</a:t>
            </a:r>
            <a:endParaRPr lang="ru-RU" sz="3200" b="1" dirty="0" smtClean="0">
              <a:solidFill>
                <a:srgbClr val="084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684213" y="116632"/>
            <a:ext cx="77755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84092"/>
                </a:solidFill>
              </a:rPr>
              <a:t>Потужність електричного струму</a:t>
            </a:r>
            <a:endParaRPr lang="ru-RU" sz="3200" b="1" dirty="0" smtClean="0">
              <a:solidFill>
                <a:srgbClr val="084092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84" y="586150"/>
            <a:ext cx="1755444" cy="13811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52900"/>
            <a:ext cx="2876550" cy="714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65" y="2852936"/>
            <a:ext cx="2952750" cy="13811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110">
            <a:off x="1635093" y="2191361"/>
            <a:ext cx="64611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9012">
            <a:off x="6265171" y="2103362"/>
            <a:ext cx="64611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1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414" y="2132856"/>
            <a:ext cx="7772400" cy="576064"/>
          </a:xfrm>
        </p:spPr>
        <p:txBody>
          <a:bodyPr/>
          <a:lstStyle/>
          <a:p>
            <a:pPr eaLnBrk="1" hangingPunct="1"/>
            <a:r>
              <a:rPr lang="uk-UA" sz="2800" b="1" dirty="0" smtClean="0">
                <a:solidFill>
                  <a:srgbClr val="800000"/>
                </a:solidFill>
                <a:latin typeface="Constantia" pitchFamily="18" charset="0"/>
              </a:rPr>
              <a:t>Одиниці потужності</a:t>
            </a:r>
            <a:endParaRPr lang="ru-RU" sz="2800" b="1" dirty="0" smtClean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955" y="2727571"/>
            <a:ext cx="790843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dirty="0" smtClean="0">
                <a:solidFill>
                  <a:srgbClr val="000000"/>
                </a:solidFill>
                <a:latin typeface="Constantia" pitchFamily="18" charset="0"/>
              </a:rPr>
              <a:t>Одиницею потужності електричного струму є Ват     </a:t>
            </a:r>
            <a:r>
              <a:rPr lang="uk-UA" sz="4000" dirty="0" smtClean="0">
                <a:solidFill>
                  <a:srgbClr val="000000"/>
                </a:solidFill>
                <a:latin typeface="Constantia" pitchFamily="18" charset="0"/>
              </a:rPr>
              <a:t>1</a:t>
            </a:r>
            <a:r>
              <a:rPr lang="uk-UA" sz="2400" dirty="0" smtClean="0">
                <a:solidFill>
                  <a:srgbClr val="000000"/>
                </a:solidFill>
                <a:latin typeface="Constantia" pitchFamily="18" charset="0"/>
              </a:rPr>
              <a:t> Вт = </a:t>
            </a:r>
            <a:r>
              <a:rPr lang="uk-UA" sz="4000" dirty="0" smtClean="0">
                <a:solidFill>
                  <a:srgbClr val="000000"/>
                </a:solidFill>
                <a:latin typeface="Constantia" pitchFamily="18" charset="0"/>
              </a:rPr>
              <a:t>1</a:t>
            </a:r>
            <a:r>
              <a:rPr lang="uk-UA" sz="2400" dirty="0" smtClean="0">
                <a:solidFill>
                  <a:srgbClr val="000000"/>
                </a:solidFill>
                <a:latin typeface="Constantia" pitchFamily="18" charset="0"/>
              </a:rPr>
              <a:t> В</a:t>
            </a:r>
            <a:r>
              <a:rPr lang="en-US" sz="2400" dirty="0" smtClean="0">
                <a:solidFill>
                  <a:srgbClr val="000000"/>
                </a:solidFill>
                <a:latin typeface="Constantia" pitchFamily="18" charset="0"/>
              </a:rPr>
              <a:t>·</a:t>
            </a:r>
            <a:r>
              <a:rPr lang="uk-UA" sz="24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uk-UA" sz="4000" dirty="0" smtClean="0">
                <a:solidFill>
                  <a:srgbClr val="000000"/>
                </a:solidFill>
                <a:latin typeface="Constantia" pitchFamily="18" charset="0"/>
              </a:rPr>
              <a:t>1 </a:t>
            </a:r>
            <a:r>
              <a:rPr lang="uk-UA" sz="2400" dirty="0" smtClean="0">
                <a:solidFill>
                  <a:srgbClr val="000000"/>
                </a:solidFill>
                <a:latin typeface="Constantia" pitchFamily="18" charset="0"/>
              </a:rPr>
              <a:t>А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dirty="0" smtClean="0">
                <a:solidFill>
                  <a:srgbClr val="000000"/>
                </a:solidFill>
                <a:latin typeface="Constantia" pitchFamily="18" charset="0"/>
              </a:rPr>
              <a:t>Використовують також кратні одиниці потужності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 1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кВт =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1 000</a:t>
            </a:r>
            <a:r>
              <a:rPr lang="uk-UA" sz="16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Вт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latin typeface="Constantia" pitchFamily="18" charset="0"/>
              </a:rPr>
              <a:t>         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1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МВт =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1 000 000</a:t>
            </a:r>
            <a:r>
              <a:rPr lang="uk-UA" sz="16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Вт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latin typeface="Constantia" pitchFamily="18" charset="0"/>
              </a:rPr>
              <a:t> 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1 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мВт =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0,001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Вт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latin typeface="Constantia" pitchFamily="18" charset="0"/>
              </a:rPr>
              <a:t>                      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1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uk-UA" sz="2000" dirty="0" err="1" smtClean="0">
                <a:solidFill>
                  <a:srgbClr val="000000"/>
                </a:solidFill>
                <a:latin typeface="Constantia" pitchFamily="18" charset="0"/>
              </a:rPr>
              <a:t>Вт·год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=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3600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Дж =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3600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uk-UA" sz="2000" dirty="0" err="1" smtClean="0">
                <a:solidFill>
                  <a:srgbClr val="000000"/>
                </a:solidFill>
                <a:latin typeface="Constantia" pitchFamily="18" charset="0"/>
              </a:rPr>
              <a:t>Вт·с</a:t>
            </a:r>
            <a:endParaRPr lang="uk-UA" sz="2000" dirty="0" smtClean="0">
              <a:solidFill>
                <a:srgbClr val="000000"/>
              </a:solidFill>
              <a:latin typeface="Constantia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latin typeface="Constantia" pitchFamily="18" charset="0"/>
              </a:rPr>
              <a:t>              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1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uk-UA" sz="2000" dirty="0" err="1" smtClean="0">
                <a:solidFill>
                  <a:srgbClr val="000000"/>
                </a:solidFill>
                <a:latin typeface="Constantia" pitchFamily="18" charset="0"/>
              </a:rPr>
              <a:t>кВт·год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 = </a:t>
            </a:r>
            <a:r>
              <a:rPr lang="uk-UA" sz="2800" dirty="0" smtClean="0">
                <a:solidFill>
                  <a:srgbClr val="000000"/>
                </a:solidFill>
                <a:latin typeface="Constantia" pitchFamily="18" charset="0"/>
              </a:rPr>
              <a:t>3600 000 </a:t>
            </a:r>
            <a:r>
              <a:rPr lang="uk-UA" sz="2000" dirty="0" smtClean="0">
                <a:solidFill>
                  <a:srgbClr val="000000"/>
                </a:solidFill>
                <a:latin typeface="Constantia" pitchFamily="18" charset="0"/>
              </a:rPr>
              <a:t>Дж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924154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Потужність електричного струму визначається добутком напруги на кінцях ділянки кола і сили струму в цій ділянці.</a:t>
            </a:r>
            <a:endParaRPr lang="ru-RU" sz="2400" dirty="0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684212" y="80591"/>
            <a:ext cx="77755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tint val="0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rgbClr val="CC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84092"/>
                </a:solidFill>
                <a:effectLst/>
                <a:uLnTx/>
                <a:uFillTx/>
                <a:latin typeface="Times New Roman"/>
                <a:cs typeface="Arial"/>
              </a:rPr>
              <a:t>Потужність електричного струму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84092"/>
              </a:solidFill>
              <a:effectLst/>
              <a:uLnTx/>
              <a:uFillTx/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98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900113" y="188913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84092"/>
                </a:solidFill>
              </a:rPr>
              <a:t> </a:t>
            </a:r>
            <a:r>
              <a:rPr lang="ru-RU" sz="2800" b="1" dirty="0" err="1" smtClean="0">
                <a:solidFill>
                  <a:srgbClr val="084092"/>
                </a:solidFill>
              </a:rPr>
              <a:t>Активне</a:t>
            </a:r>
            <a:r>
              <a:rPr lang="ru-RU" sz="2800" b="1" dirty="0" smtClean="0">
                <a:solidFill>
                  <a:srgbClr val="084092"/>
                </a:solidFill>
              </a:rPr>
              <a:t> </a:t>
            </a:r>
            <a:r>
              <a:rPr lang="ru-RU" sz="2800" b="1" dirty="0" err="1" smtClean="0">
                <a:solidFill>
                  <a:srgbClr val="084092"/>
                </a:solidFill>
              </a:rPr>
              <a:t>опитування</a:t>
            </a:r>
            <a:endParaRPr lang="ru-RU" sz="2800" b="1" dirty="0" smtClean="0">
              <a:solidFill>
                <a:srgbClr val="08409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16" y="1556792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571500" algn="l"/>
              </a:tabLst>
            </a:pP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-   Що </a:t>
            </a:r>
            <a:r>
              <a:rPr lang="uk-UA" sz="2400" dirty="0">
                <a:solidFill>
                  <a:srgbClr val="000000"/>
                </a:solidFill>
                <a:ea typeface="Times New Roman"/>
              </a:rPr>
              <a:t>таке електричний струм</a:t>
            </a: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?</a:t>
            </a:r>
            <a:r>
              <a:rPr lang="uk-UA" sz="2400" dirty="0">
                <a:solidFill>
                  <a:srgbClr val="000000"/>
                </a:solidFill>
                <a:ea typeface="Times New Roman"/>
              </a:rPr>
              <a:t> </a:t>
            </a:r>
            <a:endParaRPr lang="uk-UA" sz="2400" dirty="0" smtClean="0">
              <a:solidFill>
                <a:srgbClr val="000000"/>
              </a:solidFill>
              <a:ea typeface="Times New Roman"/>
            </a:endParaRPr>
          </a:p>
          <a:p>
            <a:pPr marL="342900" lvl="0" indent="-342900" algn="just">
              <a:buFontTx/>
              <a:buChar char="-"/>
              <a:tabLst>
                <a:tab pos="571500" algn="l"/>
              </a:tabLst>
            </a:pP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Назвати </a:t>
            </a:r>
            <a:r>
              <a:rPr lang="uk-UA" sz="2400" dirty="0">
                <a:solidFill>
                  <a:srgbClr val="000000"/>
                </a:solidFill>
                <a:ea typeface="Times New Roman"/>
              </a:rPr>
              <a:t>дії електричного </a:t>
            </a: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струму</a:t>
            </a:r>
            <a:endParaRPr lang="ru-RU" sz="2400" dirty="0" smtClean="0">
              <a:solidFill>
                <a:srgbClr val="000000"/>
              </a:solidFill>
              <a:ea typeface="Times New Roman"/>
            </a:endParaRPr>
          </a:p>
          <a:p>
            <a:pPr marL="342900" lvl="0" indent="-342900" algn="just">
              <a:buFontTx/>
              <a:buChar char="-"/>
              <a:tabLst>
                <a:tab pos="571500" algn="l"/>
              </a:tabLst>
            </a:pP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Назвати </a:t>
            </a:r>
            <a:r>
              <a:rPr lang="uk-UA" sz="2400" dirty="0">
                <a:solidFill>
                  <a:srgbClr val="000000"/>
                </a:solidFill>
                <a:ea typeface="Times New Roman"/>
              </a:rPr>
              <a:t>споживачі електричного струму.</a:t>
            </a:r>
            <a:endParaRPr lang="uk-UA" sz="2000" dirty="0">
              <a:solidFill>
                <a:srgbClr val="000000"/>
              </a:solidFill>
              <a:latin typeface="Arial Unicode MS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r>
              <a:rPr lang="uk-UA" sz="2400" dirty="0">
                <a:solidFill>
                  <a:srgbClr val="000000"/>
                </a:solidFill>
                <a:ea typeface="Times New Roman"/>
              </a:rPr>
              <a:t>Яка умова того, щоб струм виникав</a:t>
            </a: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?</a:t>
            </a: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Дати означення сили струму.</a:t>
            </a:r>
            <a:endParaRPr lang="uk-UA" sz="2000" dirty="0">
              <a:solidFill>
                <a:srgbClr val="000000"/>
              </a:solidFill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r>
              <a:rPr lang="uk-UA" sz="2400" dirty="0">
                <a:solidFill>
                  <a:srgbClr val="000000"/>
                </a:solidFill>
                <a:ea typeface="Times New Roman"/>
              </a:rPr>
              <a:t>Що називають електричною схемою?</a:t>
            </a:r>
            <a:endParaRPr lang="uk-UA" sz="2000" dirty="0">
              <a:solidFill>
                <a:srgbClr val="000000"/>
              </a:solidFill>
              <a:latin typeface="Arial Unicode MS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r>
              <a:rPr lang="uk-UA" sz="2400" dirty="0">
                <a:solidFill>
                  <a:srgbClr val="000000"/>
                </a:solidFill>
                <a:ea typeface="Times New Roman"/>
              </a:rPr>
              <a:t>Що вам відомо про силу струму, електричну напругу і </a:t>
            </a: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    електричний опір</a:t>
            </a:r>
            <a:r>
              <a:rPr lang="uk-UA" sz="2400" dirty="0">
                <a:solidFill>
                  <a:srgbClr val="000000"/>
                </a:solidFill>
                <a:ea typeface="Times New Roman"/>
              </a:rPr>
              <a:t>?</a:t>
            </a:r>
            <a:endParaRPr lang="uk-UA" sz="2000" dirty="0">
              <a:solidFill>
                <a:srgbClr val="000000"/>
              </a:solidFill>
              <a:latin typeface="Arial Unicode MS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r>
              <a:rPr lang="uk-UA" sz="2400" dirty="0">
                <a:solidFill>
                  <a:srgbClr val="000000"/>
                </a:solidFill>
                <a:ea typeface="Times New Roman"/>
              </a:rPr>
              <a:t>Для чого призначений реостат в колі</a:t>
            </a: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?</a:t>
            </a:r>
            <a:endParaRPr lang="uk-UA" sz="2000" dirty="0">
              <a:solidFill>
                <a:srgbClr val="000000"/>
              </a:solidFill>
              <a:latin typeface="Arial Unicode MS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 Що таке механічна робота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</a:rPr>
              <a:t>?</a:t>
            </a: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(</a:t>
            </a:r>
            <a:r>
              <a:rPr lang="ru-RU" sz="2400" dirty="0" err="1" smtClean="0">
                <a:solidFill>
                  <a:srgbClr val="000000"/>
                </a:solidFill>
                <a:ea typeface="Times New Roman"/>
              </a:rPr>
              <a:t>її</a:t>
            </a: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a typeface="Times New Roman"/>
              </a:rPr>
              <a:t>одиниці</a:t>
            </a: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a typeface="Times New Roman"/>
              </a:rPr>
              <a:t>вимірювання</a:t>
            </a: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)</a:t>
            </a:r>
          </a:p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a typeface="Times New Roman"/>
              </a:rPr>
              <a:t>Що</a:t>
            </a: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a typeface="Times New Roman"/>
              </a:rPr>
              <a:t>називають</a:t>
            </a: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uk-UA" sz="2400" dirty="0" err="1" smtClean="0">
                <a:solidFill>
                  <a:srgbClr val="000000"/>
                </a:solidFill>
                <a:ea typeface="Times New Roman"/>
              </a:rPr>
              <a:t>ме</a:t>
            </a:r>
            <a:r>
              <a:rPr lang="ru-RU" sz="2400" dirty="0" err="1" smtClean="0">
                <a:solidFill>
                  <a:srgbClr val="000000"/>
                </a:solidFill>
                <a:ea typeface="Times New Roman"/>
              </a:rPr>
              <a:t>ханічною</a:t>
            </a: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ea typeface="Times New Roman"/>
              </a:rPr>
              <a:t>потужністю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</a:rPr>
              <a:t>?</a:t>
            </a:r>
            <a:r>
              <a:rPr lang="uk-UA" sz="2400" dirty="0" smtClean="0">
                <a:solidFill>
                  <a:srgbClr val="000000"/>
                </a:solidFill>
                <a:ea typeface="Times New Roman"/>
              </a:rPr>
              <a:t>(її одиниці  вимірювання)</a:t>
            </a:r>
          </a:p>
          <a:p>
            <a:pPr lvl="0" algn="just">
              <a:spcAft>
                <a:spcPts val="0"/>
              </a:spcAft>
              <a:tabLst>
                <a:tab pos="571500" algn="l"/>
              </a:tabLst>
            </a:pPr>
            <a:r>
              <a:rPr lang="ru-RU" sz="2400" dirty="0" smtClean="0">
                <a:solidFill>
                  <a:srgbClr val="000000"/>
                </a:solidFill>
                <a:ea typeface="Times New Roman"/>
              </a:rPr>
              <a:t> </a:t>
            </a:r>
            <a:endParaRPr lang="uk-UA" sz="2000" dirty="0">
              <a:solidFill>
                <a:srgbClr val="000000"/>
              </a:solidFill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016" y="18454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  <a:tabLst>
                <a:tab pos="571500" algn="l"/>
              </a:tabLst>
            </a:pPr>
            <a:r>
              <a:rPr lang="uk-UA" sz="2400" b="1" dirty="0" smtClean="0">
                <a:solidFill>
                  <a:srgbClr val="000000"/>
                </a:solidFill>
                <a:ea typeface="Times New Roman"/>
              </a:rPr>
              <a:t> </a:t>
            </a:r>
            <a:endParaRPr lang="uk-UA" sz="2000" b="1" dirty="0">
              <a:solidFill>
                <a:srgbClr val="000000"/>
              </a:solidFill>
              <a:latin typeface="Arial Unicode MS"/>
              <a:ea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9289" y="5062830"/>
            <a:ext cx="720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-2171700" algn="l"/>
              </a:tabLst>
            </a:pPr>
            <a:r>
              <a:rPr lang="ru-RU" sz="2000" b="1" dirty="0" smtClean="0">
                <a:ea typeface="Times New Roman"/>
              </a:rPr>
              <a:t> </a:t>
            </a:r>
            <a:endParaRPr lang="uk-UA" dirty="0"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6542" y="3244334"/>
            <a:ext cx="530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Times New Roman"/>
              <a:buChar char="-"/>
              <a:tabLst>
                <a:tab pos="571500" algn="l"/>
              </a:tabLst>
            </a:pPr>
            <a:endParaRPr lang="uk-UA" sz="1600" dirty="0">
              <a:solidFill>
                <a:srgbClr val="000000"/>
              </a:solidFill>
              <a:latin typeface="Arial Unicode MS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71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800000"/>
                </a:solidFill>
                <a:latin typeface="Constantia" pitchFamily="18" charset="0"/>
              </a:rPr>
              <a:t>Прилад для вимірювання потужності електричного струму</a:t>
            </a:r>
            <a:endParaRPr lang="ru-RU" sz="3200" b="1" dirty="0" smtClean="0">
              <a:solidFill>
                <a:srgbClr val="800000"/>
              </a:solidFill>
              <a:latin typeface="Constantia" pitchFamily="18" charset="0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dirty="0" smtClean="0">
              <a:latin typeface="Constantia" pitchFamily="18" charset="0"/>
            </a:endParaRPr>
          </a:p>
        </p:txBody>
      </p:sp>
      <p:pic>
        <p:nvPicPr>
          <p:cNvPr id="5123" name="Picture 4" descr="Watt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2808288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87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33131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989138"/>
            <a:ext cx="30241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1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2"/>
          <p:cNvSpPr txBox="1">
            <a:spLocks noChangeArrowheads="1"/>
          </p:cNvSpPr>
          <p:nvPr/>
        </p:nvSpPr>
        <p:spPr bwMode="auto">
          <a:xfrm>
            <a:off x="468313" y="333375"/>
            <a:ext cx="84248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Потужності деяких електричних пристроїв, Вт</a:t>
            </a:r>
            <a:r>
              <a:rPr kumimoji="0" 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4" name="Group 3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309402"/>
              </p:ext>
            </p:extLst>
          </p:nvPr>
        </p:nvGraphicFramePr>
        <p:xfrm>
          <a:off x="323528" y="1008840"/>
          <a:ext cx="4212431" cy="5703920"/>
        </p:xfrm>
        <a:graphic>
          <a:graphicData uri="http://schemas.openxmlformats.org/drawingml/2006/table">
            <a:tbl>
              <a:tblPr/>
              <a:tblGrid>
                <a:gridCol w="2470460"/>
                <a:gridCol w="1741971"/>
              </a:tblGrid>
              <a:tr h="758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Лампа від ліхтарика</a:t>
                      </a:r>
                      <a:endParaRPr kumimoji="0" lang="uk-U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3538" algn="l"/>
                        </a:tabLst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Електробритва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Холодильник 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Блок живлення комп’ютера </a:t>
                      </a:r>
                      <a:endParaRPr kumimoji="0" lang="uk-U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250—300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Телевізор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Фен для волосся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Пральна машина</a:t>
                      </a:r>
                      <a:endParaRPr kumimoji="0" lang="uk-UA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500—1000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Праска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600—1000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Пилосос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</a:t>
                      </a:r>
                      <a:endParaRPr kumimoji="0" lang="uk-U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5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Гідрогенератор ГЕС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порядку 250 000</a:t>
                      </a:r>
                      <a:endParaRPr kumimoji="0" lang="uk-U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332" descr="fonar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b="26741"/>
          <a:stretch>
            <a:fillRect/>
          </a:stretch>
        </p:blipFill>
        <p:spPr bwMode="auto">
          <a:xfrm>
            <a:off x="4895850" y="1033463"/>
            <a:ext cx="1368425" cy="9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35" descr="Norelco_8825XL_Elect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8" b="27612"/>
          <a:stretch>
            <a:fillRect/>
          </a:stretch>
        </p:blipFill>
        <p:spPr bwMode="auto">
          <a:xfrm>
            <a:off x="7009174" y="1033463"/>
            <a:ext cx="1512888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42" descr="34721951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2826" r="6468"/>
          <a:stretch>
            <a:fillRect/>
          </a:stretch>
        </p:blipFill>
        <p:spPr bwMode="auto">
          <a:xfrm>
            <a:off x="4895850" y="2275196"/>
            <a:ext cx="110490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3" descr="Телевизо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65" y="1981942"/>
            <a:ext cx="1936750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5" descr="Ри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942932"/>
            <a:ext cx="1557337" cy="144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857750"/>
            <a:ext cx="16700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46" descr="Ри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0068"/>
            <a:ext cx="1511300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238517"/>
            <a:ext cx="8143875" cy="1314450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rgbClr val="800000"/>
                </a:solidFill>
                <a:latin typeface="Segoe WP Black" pitchFamily="34" charset="0"/>
              </a:rPr>
              <a:t>Робота для хлопців</a:t>
            </a:r>
            <a:r>
              <a:rPr lang="uk-UA" sz="2800" dirty="0">
                <a:solidFill>
                  <a:srgbClr val="800000"/>
                </a:solidFill>
                <a:latin typeface="Segoe WP Black" pitchFamily="34" charset="0"/>
              </a:rPr>
              <a:t/>
            </a:r>
            <a:br>
              <a:rPr lang="uk-UA" sz="2800" dirty="0">
                <a:solidFill>
                  <a:srgbClr val="800000"/>
                </a:solidFill>
                <a:latin typeface="Segoe WP Black" pitchFamily="34" charset="0"/>
              </a:rPr>
            </a:br>
            <a:r>
              <a:rPr lang="uk-UA" sz="2800" dirty="0" smtClean="0">
                <a:solidFill>
                  <a:srgbClr val="800000"/>
                </a:solidFill>
                <a:latin typeface="Segoe WP Black" pitchFamily="34" charset="0"/>
              </a:rPr>
              <a:t>Визначити роботу й потужність електричного струму за показами приладів</a:t>
            </a:r>
            <a:endParaRPr lang="ru-RU" sz="2800" dirty="0" smtClean="0">
              <a:solidFill>
                <a:srgbClr val="800000"/>
              </a:solidFill>
              <a:latin typeface="Segoe WP Black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43250" y="5429250"/>
            <a:ext cx="914400" cy="9144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858000" y="3000375"/>
            <a:ext cx="914400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86375" y="3000375"/>
            <a:ext cx="914400" cy="914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625" y="2714625"/>
            <a:ext cx="428625" cy="17859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663300"/>
              </a:solidFill>
            </a:endParaRPr>
          </a:p>
        </p:txBody>
      </p:sp>
      <p:cxnSp>
        <p:nvCxnSpPr>
          <p:cNvPr id="13" name="Shape 12"/>
          <p:cNvCxnSpPr>
            <a:stCxn id="11" idx="0"/>
          </p:cNvCxnSpPr>
          <p:nvPr/>
        </p:nvCxnSpPr>
        <p:spPr>
          <a:xfrm rot="5400000" flipH="1" flipV="1">
            <a:off x="2071688" y="1500188"/>
            <a:ext cx="928687" cy="1500187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hape 16"/>
          <p:cNvCxnSpPr>
            <a:endCxn id="11" idx="1"/>
          </p:cNvCxnSpPr>
          <p:nvPr/>
        </p:nvCxnSpPr>
        <p:spPr>
          <a:xfrm rot="16200000" flipV="1">
            <a:off x="518319" y="4661694"/>
            <a:ext cx="2249487" cy="142875"/>
          </a:xfrm>
          <a:prstGeom prst="bentConnector4">
            <a:avLst>
              <a:gd name="adj1" fmla="val 30159"/>
              <a:gd name="adj2" fmla="val 259999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5" idx="2"/>
          </p:cNvCxnSpPr>
          <p:nvPr/>
        </p:nvCxnSpPr>
        <p:spPr>
          <a:xfrm rot="10800000">
            <a:off x="1714500" y="5857875"/>
            <a:ext cx="1428750" cy="2857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3142457" y="1785144"/>
            <a:ext cx="285750" cy="158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3285331" y="1785144"/>
            <a:ext cx="142875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4287044" y="1785144"/>
            <a:ext cx="2857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4429919" y="1785144"/>
            <a:ext cx="142875" cy="158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hape 35"/>
          <p:cNvCxnSpPr>
            <a:endCxn id="10" idx="0"/>
          </p:cNvCxnSpPr>
          <p:nvPr/>
        </p:nvCxnSpPr>
        <p:spPr>
          <a:xfrm>
            <a:off x="4500563" y="1785938"/>
            <a:ext cx="1243012" cy="1214437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5293519" y="4350544"/>
            <a:ext cx="871537" cy="2857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hape 40"/>
          <p:cNvCxnSpPr>
            <a:stCxn id="5" idx="6"/>
          </p:cNvCxnSpPr>
          <p:nvPr/>
        </p:nvCxnSpPr>
        <p:spPr>
          <a:xfrm flipV="1">
            <a:off x="4057650" y="5214938"/>
            <a:ext cx="1657350" cy="671512"/>
          </a:xfrm>
          <a:prstGeom prst="bentConnector3">
            <a:avLst>
              <a:gd name="adj1" fmla="val 101612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5643563" y="4929187"/>
            <a:ext cx="357188" cy="21431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500438" y="1785938"/>
            <a:ext cx="785812" cy="1587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Shape 54"/>
          <p:cNvCxnSpPr>
            <a:endCxn id="8" idx="4"/>
          </p:cNvCxnSpPr>
          <p:nvPr/>
        </p:nvCxnSpPr>
        <p:spPr>
          <a:xfrm flipV="1">
            <a:off x="5715000" y="3914775"/>
            <a:ext cx="1600200" cy="585788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endCxn id="8" idx="0"/>
          </p:cNvCxnSpPr>
          <p:nvPr/>
        </p:nvCxnSpPr>
        <p:spPr>
          <a:xfrm>
            <a:off x="5715000" y="2357438"/>
            <a:ext cx="1600200" cy="642937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10" idx="1"/>
            <a:endCxn id="10" idx="5"/>
          </p:cNvCxnSpPr>
          <p:nvPr/>
        </p:nvCxnSpPr>
        <p:spPr>
          <a:xfrm rot="16200000" flipH="1">
            <a:off x="5419725" y="3133725"/>
            <a:ext cx="647700" cy="6477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10" idx="7"/>
            <a:endCxn id="10" idx="3"/>
          </p:cNvCxnSpPr>
          <p:nvPr/>
        </p:nvCxnSpPr>
        <p:spPr>
          <a:xfrm rot="16200000" flipH="1" flipV="1">
            <a:off x="5419725" y="3133725"/>
            <a:ext cx="647700" cy="6477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143125" y="3214688"/>
            <a:ext cx="6604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R</a:t>
            </a: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Завдання для дівчат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Визначити вартість електроенергії за даним рисунком.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859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560840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4" y="1421961"/>
            <a:ext cx="7560840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5" y="1547607"/>
            <a:ext cx="7560840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7" y="1547607"/>
            <a:ext cx="7560840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8842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2815"/>
            <a:ext cx="7992888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93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30" y="1869054"/>
            <a:ext cx="453650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8" y="1592796"/>
            <a:ext cx="3306442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5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2493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4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467544" y="188913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tint val="0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rgbClr val="CC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84092"/>
                </a:solidFill>
                <a:effectLst/>
                <a:uLnTx/>
                <a:uFillTx/>
                <a:latin typeface="Times New Roman"/>
              </a:rPr>
              <a:t>Робота і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84092"/>
                </a:solidFill>
                <a:effectLst/>
                <a:uLnTx/>
                <a:uFillTx/>
                <a:latin typeface="Times New Roman"/>
              </a:rPr>
              <a:t>потужність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84092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84092"/>
                </a:solidFill>
                <a:effectLst/>
                <a:uLnTx/>
                <a:uFillTx/>
                <a:latin typeface="Times New Roman"/>
              </a:rPr>
              <a:t>електричного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84092"/>
                </a:solidFill>
                <a:effectLst/>
                <a:uLnTx/>
                <a:uFillTx/>
                <a:latin typeface="Times New Roman"/>
              </a:rPr>
              <a:t> струму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229" y="1700808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tabLst>
                <a:tab pos="-2057400" algn="l"/>
                <a:tab pos="323850" algn="l"/>
              </a:tabLst>
            </a:pPr>
            <a:r>
              <a:rPr lang="uk-UA" sz="2000" b="1" dirty="0" smtClean="0">
                <a:latin typeface="Times New Roman"/>
                <a:ea typeface="Times New Roman"/>
              </a:rPr>
              <a:t>1.Яку </a:t>
            </a:r>
            <a:r>
              <a:rPr lang="uk-UA" sz="2000" b="1" dirty="0">
                <a:latin typeface="Times New Roman"/>
                <a:ea typeface="Times New Roman"/>
              </a:rPr>
              <a:t>одиницю роботи електричного струму, крім джоуля використовують? </a:t>
            </a:r>
            <a:endParaRPr lang="ru-RU" b="1" dirty="0">
              <a:latin typeface="Times New Roman"/>
              <a:ea typeface="Times New Roman"/>
            </a:endParaRPr>
          </a:p>
          <a:p>
            <a:pPr marL="59055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uk-UA" sz="2000" b="1" dirty="0">
                <a:latin typeface="Times New Roman"/>
                <a:ea typeface="Times New Roman"/>
              </a:rPr>
              <a:t>а) Вт              </a:t>
            </a:r>
            <a:r>
              <a:rPr lang="uk-UA" sz="2000" b="1" dirty="0" smtClean="0">
                <a:latin typeface="Times New Roman"/>
                <a:ea typeface="Times New Roman"/>
              </a:rPr>
              <a:t>   б) </a:t>
            </a:r>
            <a:r>
              <a:rPr lang="uk-UA" sz="2000" b="1" dirty="0" err="1">
                <a:latin typeface="Times New Roman"/>
                <a:ea typeface="Times New Roman"/>
              </a:rPr>
              <a:t>кВт·год</a:t>
            </a:r>
            <a:r>
              <a:rPr lang="uk-UA" sz="2000" b="1" dirty="0">
                <a:latin typeface="Times New Roman"/>
                <a:ea typeface="Times New Roman"/>
              </a:rPr>
              <a:t>            в) </a:t>
            </a:r>
            <a:r>
              <a:rPr lang="uk-UA" sz="2000" b="1" dirty="0" smtClean="0">
                <a:latin typeface="Times New Roman"/>
                <a:ea typeface="Times New Roman"/>
              </a:rPr>
              <a:t>кВт/</a:t>
            </a:r>
            <a:r>
              <a:rPr lang="uk-UA" sz="2000" b="1" dirty="0" err="1" smtClean="0">
                <a:latin typeface="Times New Roman"/>
                <a:ea typeface="Times New Roman"/>
              </a:rPr>
              <a:t>год</a:t>
            </a:r>
            <a:endParaRPr lang="ru-RU" b="1" dirty="0" smtClean="0">
              <a:latin typeface="Times New Roman"/>
              <a:ea typeface="Times New Roman"/>
            </a:endParaRPr>
          </a:p>
          <a:p>
            <a:pPr marL="685800" indent="-438150">
              <a:spcAft>
                <a:spcPts val="0"/>
              </a:spcAft>
            </a:pPr>
            <a:endParaRPr lang="ru-RU" b="1" dirty="0">
              <a:latin typeface="Times New Roman"/>
              <a:ea typeface="Times New Roman"/>
            </a:endParaRPr>
          </a:p>
          <a:p>
            <a:pPr lvl="1">
              <a:spcAft>
                <a:spcPts val="0"/>
              </a:spcAft>
              <a:tabLst>
                <a:tab pos="323850" algn="l"/>
              </a:tabLst>
            </a:pPr>
            <a:r>
              <a:rPr lang="uk-UA" sz="2000" b="1" dirty="0" smtClean="0">
                <a:latin typeface="Times New Roman"/>
                <a:ea typeface="Times New Roman"/>
              </a:rPr>
              <a:t>2. Робота </a:t>
            </a:r>
            <a:r>
              <a:rPr lang="uk-UA" sz="2000" b="1" dirty="0">
                <a:latin typeface="Times New Roman"/>
                <a:ea typeface="Times New Roman"/>
              </a:rPr>
              <a:t>електричного струму на ділянці кола дорівнює:</a:t>
            </a:r>
            <a:endParaRPr lang="ru-RU" b="1" dirty="0">
              <a:latin typeface="Times New Roman"/>
              <a:ea typeface="Times New Roman"/>
            </a:endParaRPr>
          </a:p>
          <a:p>
            <a:pPr marL="66675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uk-UA" sz="2000" b="1" dirty="0">
                <a:latin typeface="Times New Roman"/>
                <a:ea typeface="Times New Roman"/>
              </a:rPr>
              <a:t>а)добутку напруги на кінцях цієї ділянки на силу струму і час, </a:t>
            </a:r>
            <a:r>
              <a:rPr lang="uk-UA" sz="2000" b="1" dirty="0" smtClean="0">
                <a:latin typeface="Times New Roman"/>
                <a:ea typeface="Times New Roman"/>
              </a:rPr>
              <a:t>  протягом </a:t>
            </a:r>
            <a:r>
              <a:rPr lang="uk-UA" sz="2000" b="1" dirty="0">
                <a:latin typeface="Times New Roman"/>
                <a:ea typeface="Times New Roman"/>
              </a:rPr>
              <a:t>якого виконувалась робота;</a:t>
            </a:r>
            <a:endParaRPr lang="ru-RU" b="1" dirty="0">
              <a:latin typeface="Times New Roman"/>
              <a:ea typeface="Times New Roman"/>
            </a:endParaRPr>
          </a:p>
          <a:p>
            <a:pPr marL="66675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uk-UA" sz="2000" b="1" dirty="0">
                <a:latin typeface="Times New Roman"/>
                <a:ea typeface="Times New Roman"/>
              </a:rPr>
              <a:t>б)добутку напруги на силу струму;</a:t>
            </a:r>
            <a:endParaRPr lang="ru-RU" b="1" dirty="0">
              <a:latin typeface="Times New Roman"/>
              <a:ea typeface="Times New Roman"/>
            </a:endParaRPr>
          </a:p>
          <a:p>
            <a:pPr marL="66675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uk-UA" sz="2000" b="1" dirty="0">
                <a:latin typeface="Times New Roman"/>
                <a:ea typeface="Times New Roman"/>
              </a:rPr>
              <a:t>в)добутку квадрата сили струму, опору провідника й часу</a:t>
            </a:r>
            <a:r>
              <a:rPr lang="uk-UA" sz="2000" b="1" dirty="0" smtClean="0">
                <a:latin typeface="Times New Roman"/>
                <a:ea typeface="Times New Roman"/>
              </a:rPr>
              <a:t>.</a:t>
            </a:r>
          </a:p>
          <a:p>
            <a:pPr marL="323850">
              <a:spcAft>
                <a:spcPts val="0"/>
              </a:spcAft>
            </a:pPr>
            <a:endParaRPr lang="ru-RU" b="1" dirty="0">
              <a:latin typeface="Times New Roman"/>
              <a:ea typeface="Times New Roman"/>
            </a:endParaRPr>
          </a:p>
          <a:p>
            <a:pPr marL="685800" indent="-685800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     3</a:t>
            </a:r>
            <a:r>
              <a:rPr lang="uk-UA" sz="2000" b="1" dirty="0" smtClean="0">
                <a:latin typeface="Times New Roman"/>
                <a:ea typeface="Times New Roman"/>
              </a:rPr>
              <a:t>. Яку роботу </a:t>
            </a:r>
            <a:r>
              <a:rPr lang="uk-UA" sz="2000" b="1" dirty="0">
                <a:latin typeface="Times New Roman"/>
                <a:ea typeface="Times New Roman"/>
              </a:rPr>
              <a:t>виконує електричний струм за 10 хв. на ділянці кола, якщо сила струму в ньому 2 А, </a:t>
            </a:r>
            <a:r>
              <a:rPr lang="uk-UA" sz="2000" b="1" dirty="0" err="1">
                <a:latin typeface="Times New Roman"/>
                <a:ea typeface="Times New Roman"/>
              </a:rPr>
              <a:t>а</a:t>
            </a:r>
            <a:r>
              <a:rPr lang="uk-UA" sz="2000" b="1" dirty="0">
                <a:latin typeface="Times New Roman"/>
                <a:ea typeface="Times New Roman"/>
              </a:rPr>
              <a:t> напруга 50 В? </a:t>
            </a:r>
            <a:endParaRPr lang="ru-RU" b="1" dirty="0">
              <a:latin typeface="Times New Roman"/>
              <a:ea typeface="Times New Roman"/>
            </a:endParaRPr>
          </a:p>
          <a:p>
            <a:pPr marL="685800" indent="-438150">
              <a:spcAft>
                <a:spcPts val="0"/>
              </a:spcAft>
              <a:buFont typeface="Arial" pitchFamily="34" charset="0"/>
              <a:buChar char="•"/>
            </a:pPr>
            <a:r>
              <a:rPr lang="uk-UA" sz="2000" b="1" dirty="0">
                <a:latin typeface="Times New Roman"/>
                <a:ea typeface="Times New Roman"/>
              </a:rPr>
              <a:t>а) 100Дж                </a:t>
            </a:r>
            <a:r>
              <a:rPr lang="uk-UA" sz="2000" b="1" dirty="0" smtClean="0">
                <a:latin typeface="Times New Roman"/>
                <a:ea typeface="Times New Roman"/>
              </a:rPr>
              <a:t>б) </a:t>
            </a:r>
            <a:r>
              <a:rPr lang="uk-UA" sz="2000" b="1" dirty="0">
                <a:latin typeface="Times New Roman"/>
                <a:ea typeface="Times New Roman"/>
              </a:rPr>
              <a:t>6000 Дж         в) 10Дж</a:t>
            </a:r>
            <a:endParaRPr lang="ru-RU" b="1" dirty="0">
              <a:latin typeface="Times New Roman"/>
              <a:ea typeface="Times New Roman"/>
            </a:endParaRPr>
          </a:p>
          <a:p>
            <a:pPr marL="685800" indent="-438150" algn="ctr">
              <a:spcAft>
                <a:spcPts val="0"/>
              </a:spcAft>
            </a:pPr>
            <a:r>
              <a:rPr lang="uk-UA" sz="2400" dirty="0">
                <a:latin typeface="Times New Roman"/>
                <a:ea typeface="Times New Roman"/>
              </a:rPr>
              <a:t> </a:t>
            </a:r>
            <a:endParaRPr lang="ru-RU" sz="2000" dirty="0">
              <a:latin typeface="Times New Roman"/>
              <a:ea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981075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2. Виконати тестові завдання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497213" y="260648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rgbClr val="CCCCFF"/>
              </a:gs>
              <a:gs pos="50000">
                <a:srgbClr val="CCCCFF">
                  <a:gamma/>
                  <a:tint val="0"/>
                  <a:invGamma/>
                </a:srgbClr>
              </a:gs>
              <a:gs pos="100000">
                <a:srgbClr val="CCCCFF"/>
              </a:gs>
            </a:gsLst>
            <a:lin ang="5400000" scaled="1"/>
          </a:gradFill>
          <a:ln w="9525">
            <a:solidFill>
              <a:srgbClr val="CC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kern="0" dirty="0" smtClean="0">
                <a:solidFill>
                  <a:srgbClr val="084092"/>
                </a:solidFill>
                <a:latin typeface="Times New Roman"/>
              </a:rPr>
              <a:t>Робота і </a:t>
            </a:r>
            <a:r>
              <a:rPr lang="ru-RU" sz="2800" b="1" kern="0" dirty="0" err="1" smtClean="0">
                <a:solidFill>
                  <a:srgbClr val="084092"/>
                </a:solidFill>
                <a:latin typeface="Times New Roman"/>
              </a:rPr>
              <a:t>потужність</a:t>
            </a:r>
            <a:r>
              <a:rPr lang="ru-RU" sz="2800" b="1" kern="0" dirty="0" smtClean="0">
                <a:solidFill>
                  <a:srgbClr val="084092"/>
                </a:solidFill>
                <a:latin typeface="Times New Roman"/>
              </a:rPr>
              <a:t> </a:t>
            </a:r>
            <a:r>
              <a:rPr lang="ru-RU" sz="2800" b="1" kern="0" dirty="0" err="1" smtClean="0">
                <a:solidFill>
                  <a:srgbClr val="084092"/>
                </a:solidFill>
                <a:latin typeface="Times New Roman"/>
              </a:rPr>
              <a:t>електричного</a:t>
            </a:r>
            <a:r>
              <a:rPr lang="ru-RU" sz="2800" b="1" kern="0" dirty="0" smtClean="0">
                <a:solidFill>
                  <a:srgbClr val="084092"/>
                </a:solidFill>
                <a:latin typeface="Times New Roman"/>
              </a:rPr>
              <a:t> струму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8886" y="1412776"/>
            <a:ext cx="71277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Times New Roman"/>
              </a:rPr>
              <a:t>4. </a:t>
            </a:r>
            <a:r>
              <a:rPr lang="uk-UA" sz="2000" b="1" dirty="0" smtClean="0">
                <a:latin typeface="Times New Roman"/>
                <a:ea typeface="Times New Roman"/>
              </a:rPr>
              <a:t> Потужність Р=1000вт праски.  </a:t>
            </a:r>
            <a:r>
              <a:rPr lang="uk-UA" sz="2000" b="1" dirty="0">
                <a:latin typeface="Times New Roman"/>
                <a:ea typeface="Times New Roman"/>
              </a:rPr>
              <a:t>З</a:t>
            </a:r>
            <a:r>
              <a:rPr lang="uk-UA" sz="2000" b="1" dirty="0" smtClean="0">
                <a:latin typeface="Times New Roman"/>
                <a:ea typeface="Times New Roman"/>
              </a:rPr>
              <a:t>найти  роботу праски протягом 1 </a:t>
            </a:r>
            <a:r>
              <a:rPr lang="uk-UA" sz="2000" b="1" dirty="0" err="1" smtClean="0">
                <a:latin typeface="Times New Roman"/>
                <a:ea typeface="Times New Roman"/>
              </a:rPr>
              <a:t>год</a:t>
            </a:r>
            <a:r>
              <a:rPr lang="en-US" sz="2000" b="1" dirty="0" smtClean="0">
                <a:latin typeface="Times New Roman"/>
                <a:ea typeface="Times New Roman"/>
              </a:rPr>
              <a:t>?</a:t>
            </a:r>
            <a:endParaRPr lang="ru-RU" b="1" dirty="0">
              <a:latin typeface="Times New Roman"/>
              <a:ea typeface="Times New Roman"/>
            </a:endParaRPr>
          </a:p>
          <a:p>
            <a:pPr marL="685800" indent="-438150" algn="ctr">
              <a:spcAft>
                <a:spcPts val="0"/>
              </a:spcAft>
            </a:pPr>
            <a:r>
              <a:rPr lang="uk-UA" sz="2000" b="1" dirty="0">
                <a:latin typeface="Times New Roman"/>
                <a:ea typeface="Times New Roman"/>
              </a:rPr>
              <a:t>а) 1</a:t>
            </a:r>
            <a:r>
              <a:rPr lang="uk-UA" sz="2000" b="1" dirty="0" smtClean="0">
                <a:solidFill>
                  <a:srgbClr val="000000"/>
                </a:solidFill>
                <a:ea typeface="Times New Roman"/>
              </a:rPr>
              <a:t>кВт·год</a:t>
            </a:r>
            <a:r>
              <a:rPr lang="uk-UA" sz="2000" b="1" dirty="0" smtClean="0">
                <a:latin typeface="Times New Roman"/>
                <a:ea typeface="Times New Roman"/>
              </a:rPr>
              <a:t>        </a:t>
            </a:r>
            <a:r>
              <a:rPr lang="uk-UA" sz="2000" b="1" dirty="0">
                <a:latin typeface="Times New Roman"/>
                <a:ea typeface="Times New Roman"/>
              </a:rPr>
              <a:t>б</a:t>
            </a:r>
            <a:r>
              <a:rPr lang="uk-UA" sz="2000" b="1" dirty="0" smtClean="0">
                <a:latin typeface="Times New Roman"/>
                <a:ea typeface="Times New Roman"/>
              </a:rPr>
              <a:t>) 3600000</a:t>
            </a:r>
            <a:r>
              <a:rPr lang="uk-UA" sz="2000" b="1" dirty="0">
                <a:solidFill>
                  <a:srgbClr val="000000"/>
                </a:solidFill>
                <a:ea typeface="Times New Roman"/>
              </a:rPr>
              <a:t> ) </a:t>
            </a:r>
            <a:r>
              <a:rPr lang="uk-UA" sz="2000" b="1" dirty="0" err="1" smtClean="0">
                <a:solidFill>
                  <a:srgbClr val="000000"/>
                </a:solidFill>
                <a:ea typeface="Times New Roman"/>
              </a:rPr>
              <a:t>Вт·с</a:t>
            </a:r>
            <a:r>
              <a:rPr lang="uk-UA" sz="2000" b="1" dirty="0" smtClean="0">
                <a:latin typeface="Times New Roman"/>
                <a:ea typeface="Times New Roman"/>
              </a:rPr>
              <a:t>            </a:t>
            </a:r>
            <a:r>
              <a:rPr lang="uk-UA" sz="2000" b="1" dirty="0">
                <a:latin typeface="Times New Roman"/>
                <a:ea typeface="Times New Roman"/>
              </a:rPr>
              <a:t>в) </a:t>
            </a:r>
            <a:r>
              <a:rPr lang="uk-UA" sz="2000" b="1" dirty="0">
                <a:solidFill>
                  <a:srgbClr val="000000"/>
                </a:solidFill>
                <a:ea typeface="Times New Roman"/>
              </a:rPr>
              <a:t>) </a:t>
            </a:r>
            <a:r>
              <a:rPr lang="uk-UA" sz="2000" b="1" dirty="0" smtClean="0">
                <a:latin typeface="Times New Roman"/>
                <a:ea typeface="Times New Roman"/>
              </a:rPr>
              <a:t>3.6</a:t>
            </a:r>
            <a:r>
              <a:rPr lang="uk-UA" sz="2000" b="1" dirty="0">
                <a:solidFill>
                  <a:srgbClr val="000000"/>
                </a:solidFill>
                <a:ea typeface="Times New Roman"/>
              </a:rPr>
              <a:t> ) </a:t>
            </a:r>
            <a:r>
              <a:rPr lang="uk-UA" sz="2000" b="1" dirty="0" err="1">
                <a:solidFill>
                  <a:srgbClr val="000000"/>
                </a:solidFill>
                <a:ea typeface="Times New Roman"/>
              </a:rPr>
              <a:t>кВт·год</a:t>
            </a:r>
            <a:endParaRPr lang="ru-RU" b="1" dirty="0">
              <a:latin typeface="Times New Roman"/>
              <a:ea typeface="Times New Roman"/>
            </a:endParaRPr>
          </a:p>
          <a:p>
            <a:pPr marL="4953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Times New Roman"/>
              </a:rPr>
              <a:t> </a:t>
            </a:r>
            <a:endParaRPr lang="ru-RU" b="1" dirty="0">
              <a:latin typeface="Times New Roman"/>
              <a:ea typeface="Times New Roman"/>
            </a:endParaRPr>
          </a:p>
          <a:p>
            <a:pPr marL="228600" indent="-228600" algn="just">
              <a:spcAft>
                <a:spcPts val="0"/>
              </a:spcAft>
            </a:pPr>
            <a:r>
              <a:rPr lang="uk-UA" sz="2000" b="1" dirty="0">
                <a:latin typeface="Times New Roman"/>
                <a:ea typeface="Times New Roman"/>
              </a:rPr>
              <a:t>5</a:t>
            </a:r>
            <a:r>
              <a:rPr lang="uk-UA" sz="2000" b="1" dirty="0" smtClean="0">
                <a:latin typeface="Times New Roman"/>
                <a:ea typeface="Times New Roman"/>
              </a:rPr>
              <a:t>. </a:t>
            </a:r>
            <a:r>
              <a:rPr lang="uk-UA" sz="2000" b="1" dirty="0">
                <a:latin typeface="Times New Roman"/>
                <a:ea typeface="Times New Roman"/>
              </a:rPr>
              <a:t>Сила струму в електричній лампі, розрахована на напругу 127В, дорівнює 0,5А. Яка потужність струму в цій лампі?</a:t>
            </a:r>
            <a:endParaRPr lang="ru-RU" b="1" dirty="0">
              <a:latin typeface="Times New Roman"/>
              <a:ea typeface="Times New Roman"/>
            </a:endParaRPr>
          </a:p>
          <a:p>
            <a:pPr marL="495300" algn="ctr">
              <a:spcAft>
                <a:spcPts val="0"/>
              </a:spcAft>
            </a:pPr>
            <a:r>
              <a:rPr lang="uk-UA" sz="2000" b="1" dirty="0">
                <a:latin typeface="Times New Roman"/>
                <a:ea typeface="Times New Roman"/>
              </a:rPr>
              <a:t>а) 254 Вт               б) 25,4 Дж            в</a:t>
            </a:r>
            <a:r>
              <a:rPr lang="uk-UA" sz="2000" b="1" dirty="0" smtClean="0">
                <a:latin typeface="Times New Roman"/>
                <a:ea typeface="Times New Roman"/>
              </a:rPr>
              <a:t>) </a:t>
            </a:r>
            <a:r>
              <a:rPr lang="uk-UA" sz="2000" b="1" dirty="0">
                <a:latin typeface="Times New Roman"/>
                <a:ea typeface="Times New Roman"/>
              </a:rPr>
              <a:t>63,5 Вт</a:t>
            </a:r>
            <a:endParaRPr lang="ru-RU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087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900113" y="188913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084092"/>
                </a:solidFill>
              </a:rPr>
              <a:t>Розсип</a:t>
            </a:r>
            <a:r>
              <a:rPr lang="ru-RU" sz="2800" b="1" dirty="0" smtClean="0">
                <a:solidFill>
                  <a:srgbClr val="084092"/>
                </a:solidFill>
              </a:rPr>
              <a:t> " </a:t>
            </a:r>
            <a:r>
              <a:rPr lang="ru-RU" sz="2800" b="1" dirty="0" err="1" smtClean="0">
                <a:solidFill>
                  <a:srgbClr val="084092"/>
                </a:solidFill>
              </a:rPr>
              <a:t>Хто</a:t>
            </a:r>
            <a:r>
              <a:rPr lang="ru-RU" sz="2800" b="1" dirty="0" smtClean="0">
                <a:solidFill>
                  <a:srgbClr val="084092"/>
                </a:solidFill>
              </a:rPr>
              <a:t> </a:t>
            </a:r>
            <a:r>
              <a:rPr lang="ru-RU" sz="2800" b="1" dirty="0" err="1" smtClean="0">
                <a:solidFill>
                  <a:srgbClr val="084092"/>
                </a:solidFill>
              </a:rPr>
              <a:t>більше</a:t>
            </a:r>
            <a:r>
              <a:rPr lang="ru-RU" sz="2800" b="1" dirty="0" smtClean="0">
                <a:solidFill>
                  <a:srgbClr val="084092"/>
                </a:solidFill>
              </a:rPr>
              <a:t> складе формул 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788" y="1418438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a typeface="Times New Roman"/>
              </a:rPr>
              <a:t>I    U    q    t    R    I    U</a:t>
            </a:r>
            <a:r>
              <a:rPr lang="uk-UA" sz="4800" b="1" dirty="0" smtClean="0">
                <a:ea typeface="Times New Roman"/>
              </a:rPr>
              <a:t>   </a:t>
            </a:r>
            <a:r>
              <a:rPr lang="en-US" sz="4800" b="1" dirty="0" smtClean="0">
                <a:ea typeface="Times New Roman"/>
              </a:rPr>
              <a:t>P</a:t>
            </a:r>
            <a:endParaRPr lang="uk-UA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9792" y="3560169"/>
                <a:ext cx="1296144" cy="1240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𝐔</m:t>
                          </m:r>
                        </m:num>
                        <m:den>
                          <m:r>
                            <a:rPr lang="x-none" sz="4000" b="1" i="0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𝐑</m:t>
                          </m:r>
                        </m:den>
                      </m:f>
                    </m:oMath>
                  </m:oMathPara>
                </a14:m>
                <a:endParaRPr lang="uk-UA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3560169"/>
                <a:ext cx="1296144" cy="124078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475656" y="2671240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IR</a:t>
            </a:r>
            <a:endParaRPr lang="uk-UA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39952" y="267124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It</a:t>
            </a:r>
            <a:endParaRPr lang="uk-UA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56176" y="3212976"/>
                <a:ext cx="792089" cy="1155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𝐪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𝐭</m:t>
                          </m:r>
                        </m:den>
                      </m:f>
                    </m:oMath>
                  </m:oMathPara>
                </a14:m>
                <a:endParaRPr lang="uk-UA" sz="32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212976"/>
                <a:ext cx="792089" cy="115538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96718" y="4162162"/>
                <a:ext cx="719559" cy="141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40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6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>
                            <a:solidFill>
                              <a:srgbClr val="000000"/>
                            </a:solidFill>
                            <a:latin typeface="Cambria Math"/>
                          </a:rPr>
                          <m:t>𝐔</m:t>
                        </m:r>
                      </m:num>
                      <m:den>
                        <m:r>
                          <a:rPr lang="en-US" sz="6000" b="1" i="0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  <a:cs typeface="Times New Roman"/>
                          </a:rPr>
                          <m:t>𝐈</m:t>
                        </m:r>
                      </m:den>
                    </m:f>
                  </m:oMath>
                </a14:m>
                <a:endParaRPr lang="uk-UA" sz="4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718" y="4162162"/>
                <a:ext cx="719559" cy="141724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83968" y="4653136"/>
                <a:ext cx="1224136" cy="1155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4000" b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𝐪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𝑰</m:t>
                          </m:r>
                        </m:den>
                      </m:f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653136"/>
                <a:ext cx="1224136" cy="115538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948265" y="4417109"/>
                <a:ext cx="1152128" cy="16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𝑨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uk-UA" sz="3200" b="1" dirty="0">
                  <a:solidFill>
                    <a:srgbClr val="000000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5" y="4417109"/>
                <a:ext cx="1152128" cy="162743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22046" y="5235363"/>
                <a:ext cx="432048" cy="1242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𝑨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Times New Roman"/>
                              <a:cs typeface="Times New Roman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uk-UA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046" y="5235363"/>
                <a:ext cx="432048" cy="12425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53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1331912" y="543647"/>
            <a:ext cx="6480175" cy="792162"/>
          </a:xfrm>
          <a:prstGeom prst="ribbon2">
            <a:avLst>
              <a:gd name="adj1" fmla="val 31921"/>
              <a:gd name="adj2" fmla="val 73102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812433" y="543647"/>
            <a:ext cx="7200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084092"/>
                </a:solidFill>
              </a:rPr>
              <a:t>Домашнє</a:t>
            </a:r>
            <a:r>
              <a:rPr lang="ru-RU" sz="2800" b="1" dirty="0" smtClean="0">
                <a:solidFill>
                  <a:srgbClr val="084092"/>
                </a:solidFill>
              </a:rPr>
              <a:t> </a:t>
            </a:r>
            <a:r>
              <a:rPr lang="ru-RU" sz="2800" b="1" dirty="0" err="1" smtClean="0">
                <a:solidFill>
                  <a:srgbClr val="084092"/>
                </a:solidFill>
              </a:rPr>
              <a:t>завдання</a:t>
            </a:r>
            <a:endParaRPr lang="ru-RU" sz="2800" b="1" dirty="0" smtClean="0">
              <a:solidFill>
                <a:srgbClr val="084092"/>
              </a:solidFill>
            </a:endParaRP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200415" y="1556792"/>
            <a:ext cx="8424936" cy="4105051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34902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000000"/>
                </a:solidFill>
              </a:rPr>
              <a:t>О</a:t>
            </a:r>
            <a:r>
              <a:rPr lang="uk-UA" sz="2400" b="1" dirty="0" smtClean="0">
                <a:solidFill>
                  <a:srgbClr val="000000"/>
                </a:solidFill>
              </a:rPr>
              <a:t>працювати</a:t>
            </a:r>
            <a:r>
              <a:rPr lang="uk-UA" sz="2400" b="1" dirty="0" smtClean="0">
                <a:solidFill>
                  <a:srgbClr val="000000"/>
                </a:solidFill>
              </a:rPr>
              <a:t> </a:t>
            </a:r>
            <a:r>
              <a:rPr lang="uk-UA" sz="2400" b="1" dirty="0" smtClean="0">
                <a:solidFill>
                  <a:srgbClr val="000000"/>
                </a:solidFill>
              </a:rPr>
              <a:t>§ </a:t>
            </a:r>
            <a:r>
              <a:rPr lang="en-US" sz="2400" b="1" dirty="0" smtClean="0">
                <a:solidFill>
                  <a:srgbClr val="000000"/>
                </a:solidFill>
              </a:rPr>
              <a:t>33</a:t>
            </a:r>
            <a:endParaRPr lang="uk-UA" sz="24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00"/>
                </a:solidFill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err="1" smtClean="0">
                <a:solidFill>
                  <a:srgbClr val="000000"/>
                </a:solidFill>
              </a:rPr>
              <a:t>Розв</a:t>
            </a:r>
            <a:r>
              <a:rPr lang="en-US" sz="2400" b="1" dirty="0" smtClean="0">
                <a:solidFill>
                  <a:srgbClr val="000000"/>
                </a:solidFill>
              </a:rPr>
              <a:t>’</a:t>
            </a:r>
            <a:r>
              <a:rPr lang="uk-UA" sz="2400" b="1" dirty="0" err="1" smtClean="0">
                <a:solidFill>
                  <a:srgbClr val="000000"/>
                </a:solidFill>
              </a:rPr>
              <a:t>язати</a:t>
            </a:r>
            <a:r>
              <a:rPr lang="uk-UA" sz="2400" b="1" dirty="0" smtClean="0">
                <a:solidFill>
                  <a:srgbClr val="000000"/>
                </a:solidFill>
              </a:rPr>
              <a:t> задачі: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00"/>
                </a:solidFill>
              </a:rPr>
              <a:t>1. Вправа </a:t>
            </a:r>
            <a:r>
              <a:rPr lang="en-US" sz="2400" b="1" dirty="0" smtClean="0">
                <a:solidFill>
                  <a:srgbClr val="000000"/>
                </a:solidFill>
              </a:rPr>
              <a:t>33</a:t>
            </a:r>
            <a:r>
              <a:rPr lang="uk-UA" sz="2400" b="1" dirty="0" smtClean="0">
                <a:solidFill>
                  <a:srgbClr val="000000"/>
                </a:solidFill>
              </a:rPr>
              <a:t>(</a:t>
            </a:r>
            <a:r>
              <a:rPr lang="en-US" sz="2400" b="1" dirty="0" smtClean="0">
                <a:solidFill>
                  <a:srgbClr val="000000"/>
                </a:solidFill>
              </a:rPr>
              <a:t>7</a:t>
            </a:r>
            <a:r>
              <a:rPr lang="uk-UA" sz="2400" b="1" dirty="0" smtClean="0">
                <a:solidFill>
                  <a:srgbClr val="000000"/>
                </a:solidFill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00"/>
                </a:solidFill>
              </a:rPr>
              <a:t>2. Підрахувати скільки за добу електроенергії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00"/>
                </a:solidFill>
              </a:rPr>
              <a:t>витрачається у вас дома.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00"/>
                </a:solidFill>
              </a:rPr>
              <a:t>3. Підготувати </a:t>
            </a:r>
            <a:r>
              <a:rPr lang="uk-UA" sz="2400" b="1" dirty="0" smtClean="0">
                <a:solidFill>
                  <a:srgbClr val="000000"/>
                </a:solidFill>
              </a:rPr>
              <a:t>повідомлення: «Енергозберігаючі лампи"        </a:t>
            </a:r>
            <a:r>
              <a:rPr lang="uk-UA" sz="2400" dirty="0" smtClean="0">
                <a:solidFill>
                  <a:srgbClr val="000000"/>
                </a:solidFill>
              </a:rPr>
              <a:t>                            </a:t>
            </a:r>
            <a:endParaRPr lang="ru-RU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2" name="AutoShape 34"/>
          <p:cNvSpPr>
            <a:spLocks noChangeArrowheads="1"/>
          </p:cNvSpPr>
          <p:nvPr/>
        </p:nvSpPr>
        <p:spPr bwMode="auto">
          <a:xfrm>
            <a:off x="888916" y="332656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084092"/>
                </a:solidFill>
              </a:rPr>
              <a:t>Підсумок</a:t>
            </a:r>
            <a:r>
              <a:rPr lang="ru-RU" sz="2800" b="1" dirty="0" smtClean="0">
                <a:solidFill>
                  <a:srgbClr val="084092"/>
                </a:solidFill>
              </a:rPr>
              <a:t> уроку: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6004" y="1340768"/>
            <a:ext cx="8229600" cy="4533900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endParaRPr kumimoji="0" lang="uk-UA" sz="3200" b="0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uk-UA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Я </a:t>
            </a:r>
            <a:r>
              <a:rPr lang="uk-UA" sz="2000" i="1" kern="0" dirty="0" smtClean="0">
                <a:solidFill>
                  <a:srgbClr val="FF0000"/>
                </a:solidFill>
                <a:latin typeface="Arial"/>
                <a:cs typeface="Arial"/>
              </a:rPr>
              <a:t>вмію визначати роботу електричного струму</a:t>
            </a:r>
            <a:r>
              <a:rPr kumimoji="0" lang="uk-UA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uk-UA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Я вмію визначати</a:t>
            </a:r>
            <a:r>
              <a:rPr kumimoji="0" lang="uk-UA" sz="20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 потужність електричного струму…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uk-UA" sz="2000" i="1" kern="0" baseline="0" dirty="0" smtClean="0">
                <a:solidFill>
                  <a:srgbClr val="FF0000"/>
                </a:solidFill>
                <a:latin typeface="Arial"/>
                <a:cs typeface="Arial"/>
              </a:rPr>
              <a:t>Я вмію розраховувати вартість електроенергії за лічильником…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kumimoji="0" lang="uk-UA" sz="2000" b="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Я знаю як розраховувати вартість роботи електроприладу за певний час…</a:t>
            </a:r>
            <a:r>
              <a:rPr kumimoji="0" lang="uk-UA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cs typeface="Arial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uk-UA" sz="2000" i="1" kern="0" dirty="0" smtClean="0">
                <a:solidFill>
                  <a:srgbClr val="FF0000"/>
                </a:solidFill>
                <a:latin typeface="Arial"/>
                <a:cs typeface="Arial"/>
              </a:rPr>
              <a:t>Я знаю як економити електроенергію...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Font typeface="Wingdings" pitchFamily="2" charset="2"/>
              <a:buBlip>
                <a:blip r:embed="rId2"/>
              </a:buBlip>
              <a:tabLst/>
              <a:defRPr/>
            </a:pPr>
            <a:r>
              <a:rPr lang="uk-UA" sz="2000" i="1" kern="0" dirty="0" smtClean="0">
                <a:solidFill>
                  <a:srgbClr val="FF0000"/>
                </a:solidFill>
                <a:latin typeface="Arial"/>
                <a:cs typeface="Arial"/>
              </a:rPr>
              <a:t>Я хочу дізнатись більше по даній темі.</a:t>
            </a:r>
            <a:endParaRPr kumimoji="0" lang="uk-UA" sz="2000" b="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99FF"/>
              </a:buClr>
              <a:buSz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97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-108520" y="1159148"/>
            <a:ext cx="9361040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084092"/>
                </a:solidFill>
              </a:rPr>
              <a:t>    Гра</a:t>
            </a:r>
            <a:r>
              <a:rPr lang="ru-RU" sz="3600" b="1" dirty="0" smtClean="0">
                <a:solidFill>
                  <a:srgbClr val="084092"/>
                </a:solidFill>
              </a:rPr>
              <a:t> " </a:t>
            </a:r>
            <a:r>
              <a:rPr lang="ru-RU" sz="3600" b="1" dirty="0" err="1" smtClean="0">
                <a:solidFill>
                  <a:srgbClr val="084092"/>
                </a:solidFill>
              </a:rPr>
              <a:t>Назвати</a:t>
            </a:r>
            <a:r>
              <a:rPr lang="ru-RU" sz="3600" b="1" dirty="0" smtClean="0">
                <a:solidFill>
                  <a:srgbClr val="084092"/>
                </a:solidFill>
              </a:rPr>
              <a:t> слова з </a:t>
            </a:r>
            <a:r>
              <a:rPr lang="ru-RU" sz="3600" b="1" dirty="0" err="1" smtClean="0">
                <a:solidFill>
                  <a:srgbClr val="084092"/>
                </a:solidFill>
              </a:rPr>
              <a:t>електрики</a:t>
            </a:r>
            <a:r>
              <a:rPr lang="ru-RU" sz="3600" b="1" dirty="0" smtClean="0">
                <a:solidFill>
                  <a:srgbClr val="084092"/>
                </a:solidFill>
              </a:rPr>
              <a:t> 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3429000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00"/>
                </a:solidFill>
                <a:ea typeface="Times New Roman"/>
              </a:rPr>
              <a:t>Хто найбільше скаже слів  з електрики за 1 хвилину?</a:t>
            </a:r>
            <a:endParaRPr lang="uk-UA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892174" y="1159148"/>
            <a:ext cx="7343775" cy="792162"/>
          </a:xfrm>
          <a:prstGeom prst="ribbon2">
            <a:avLst>
              <a:gd name="adj1" fmla="val 31921"/>
              <a:gd name="adj2" fmla="val 7500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084092"/>
                </a:solidFill>
              </a:rPr>
              <a:t>Гра</a:t>
            </a:r>
            <a:r>
              <a:rPr lang="ru-RU" sz="3600" b="1" dirty="0" smtClean="0">
                <a:solidFill>
                  <a:srgbClr val="084092"/>
                </a:solidFill>
              </a:rPr>
              <a:t> " </a:t>
            </a:r>
            <a:r>
              <a:rPr lang="ru-RU" sz="3600" b="1" dirty="0" err="1" smtClean="0">
                <a:solidFill>
                  <a:srgbClr val="084092"/>
                </a:solidFill>
              </a:rPr>
              <a:t>Знайди</a:t>
            </a:r>
            <a:r>
              <a:rPr lang="ru-RU" sz="3600" b="1" dirty="0" smtClean="0">
                <a:solidFill>
                  <a:srgbClr val="084092"/>
                </a:solidFill>
              </a:rPr>
              <a:t> </a:t>
            </a:r>
            <a:r>
              <a:rPr lang="ru-RU" sz="3600" b="1" dirty="0" err="1" smtClean="0">
                <a:solidFill>
                  <a:srgbClr val="084092"/>
                </a:solidFill>
              </a:rPr>
              <a:t>зайве</a:t>
            </a:r>
            <a:r>
              <a:rPr lang="ru-RU" sz="3600" b="1" dirty="0" smtClean="0">
                <a:solidFill>
                  <a:srgbClr val="084092"/>
                </a:solidFill>
              </a:rPr>
              <a:t> 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9948" y="3284984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00"/>
                </a:solidFill>
                <a:ea typeface="Times New Roman"/>
              </a:rPr>
              <a:t>На столі знаходяться прилади, знайти ті прилади, які  не відносяться до електрики.</a:t>
            </a:r>
            <a:endParaRPr lang="uk-UA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4.imgbb.ru/c/5/4/c547272f260a04633063515fe6d0b9fa_fu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532">
            <a:off x="5604078" y="404664"/>
            <a:ext cx="2736304" cy="3395472"/>
          </a:xfrm>
          <a:prstGeom prst="rect">
            <a:avLst/>
          </a:prstGeom>
          <a:ln>
            <a:solidFill>
              <a:schemeClr val="bg1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2" descr="http://yury-yury.de/upload/images/kelly_hoppen/16-Trunk-Medium_Lacquer-Black-2-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7713"/>
            <a:ext cx="3240360" cy="2991287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Горизонтальный свиток 7"/>
          <p:cNvSpPr/>
          <p:nvPr/>
        </p:nvSpPr>
        <p:spPr>
          <a:xfrm>
            <a:off x="411520" y="3212976"/>
            <a:ext cx="8352928" cy="3645024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862666" y="3932224"/>
            <a:ext cx="7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- Ця річ є у кожній оселі</a:t>
            </a:r>
            <a:endParaRPr lang="uk-UA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1570" y="4396825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/>
              <a:t>-Дорослі</a:t>
            </a:r>
            <a:r>
              <a:rPr lang="uk-UA" sz="2400" b="1" dirty="0" smtClean="0"/>
              <a:t> кожного місяця перевіряють її</a:t>
            </a:r>
            <a:endParaRPr lang="uk-U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2666" y="4858490"/>
            <a:ext cx="745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/>
              <a:t>-Вона</a:t>
            </a:r>
            <a:r>
              <a:rPr lang="uk-UA" sz="2400" b="1" dirty="0" smtClean="0"/>
              <a:t> є причиною зменшення гаманця батьків</a:t>
            </a:r>
            <a:endParaRPr lang="uk-UA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0170" y="5320155"/>
            <a:ext cx="769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/>
              <a:t>-Вона</a:t>
            </a:r>
            <a:r>
              <a:rPr lang="uk-UA" sz="2400" b="1" dirty="0" smtClean="0"/>
              <a:t> може стати економією бюджету кожної сім‘ї</a:t>
            </a:r>
            <a:endParaRPr lang="uk-UA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0170" y="586246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/>
              <a:t>-Працівники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РЕСу</a:t>
            </a:r>
            <a:r>
              <a:rPr lang="uk-UA" sz="2400" b="1" dirty="0" smtClean="0"/>
              <a:t> перевіряють її показники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33758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19256" cy="4873752"/>
          </a:xfrm>
        </p:spPr>
        <p:txBody>
          <a:bodyPr/>
          <a:lstStyle/>
          <a:p>
            <a:pPr marL="457200" lvl="1" indent="0">
              <a:spcAft>
                <a:spcPts val="0"/>
              </a:spcAft>
              <a:buClr>
                <a:srgbClr val="660033"/>
              </a:buClr>
              <a:buSzPts val="1400"/>
              <a:buNone/>
              <a:tabLst>
                <a:tab pos="2548255" algn="l"/>
              </a:tabLst>
            </a:pPr>
            <a:r>
              <a:rPr lang="uk-UA" sz="2400" b="1" dirty="0" smtClean="0">
                <a:solidFill>
                  <a:srgbClr val="660033"/>
                </a:solidFill>
                <a:latin typeface="Times New Roman"/>
                <a:ea typeface="Times New Roman"/>
              </a:rPr>
              <a:t>1.Електролічильник</a:t>
            </a:r>
            <a:endParaRPr lang="uk-UA" sz="1800" dirty="0">
              <a:latin typeface="Times New Roman"/>
              <a:ea typeface="Times New Roman"/>
            </a:endParaRPr>
          </a:p>
          <a:p>
            <a:pPr marL="0" indent="0">
              <a:spcBef>
                <a:spcPts val="25"/>
              </a:spcBef>
              <a:spcAft>
                <a:spcPts val="0"/>
              </a:spcAft>
              <a:buNone/>
            </a:pPr>
            <a:r>
              <a:rPr lang="uk-UA" b="1" dirty="0">
                <a:latin typeface="Times New Roman"/>
                <a:ea typeface="Times New Roman"/>
              </a:rPr>
              <a:t> </a:t>
            </a:r>
            <a:endParaRPr lang="uk-UA" dirty="0">
              <a:latin typeface="Times New Roman"/>
              <a:ea typeface="Times New Roman"/>
            </a:endParaRPr>
          </a:p>
          <a:p>
            <a:pPr marL="162560" marR="3176270">
              <a:spcBef>
                <a:spcPts val="5"/>
              </a:spcBef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У кожного в </a:t>
            </a:r>
            <a:r>
              <a:rPr lang="uk-UA" dirty="0" smtClean="0">
                <a:latin typeface="Times New Roman"/>
                <a:ea typeface="Times New Roman"/>
              </a:rPr>
              <a:t>будинку є </a:t>
            </a:r>
            <a:r>
              <a:rPr lang="uk-UA" dirty="0">
                <a:latin typeface="Times New Roman"/>
                <a:ea typeface="Times New Roman"/>
              </a:rPr>
              <a:t>лічильник, за показами якого ми щомісячно платимо за електроенергію, оплачуємо якусь кількість кіловат-годин. Що ж це таке кіловат – години і за що конкретно ми платимо?</a:t>
            </a:r>
          </a:p>
          <a:p>
            <a:r>
              <a:rPr lang="uk-UA" dirty="0">
                <a:latin typeface="Times New Roman"/>
                <a:ea typeface="Times New Roman"/>
              </a:rPr>
              <a:t/>
            </a:r>
            <a:br>
              <a:rPr lang="uk-UA" dirty="0">
                <a:latin typeface="Times New Roman"/>
                <a:ea typeface="Times New Roman"/>
              </a:rPr>
            </a:b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8275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6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Заголовок 1"/>
          <p:cNvSpPr>
            <a:spLocks noGrp="1"/>
          </p:cNvSpPr>
          <p:nvPr>
            <p:ph type="ctrTitle"/>
          </p:nvPr>
        </p:nvSpPr>
        <p:spPr>
          <a:xfrm>
            <a:off x="323850" y="1844675"/>
            <a:ext cx="7772400" cy="1143000"/>
          </a:xfrm>
        </p:spPr>
        <p:txBody>
          <a:bodyPr/>
          <a:lstStyle/>
          <a:p>
            <a:pPr eaLnBrk="1" hangingPunct="1"/>
            <a:r>
              <a:rPr lang="uk-UA" sz="4000" b="1" dirty="0" smtClean="0">
                <a:solidFill>
                  <a:srgbClr val="800000"/>
                </a:solidFill>
                <a:latin typeface="Constantia" pitchFamily="18" charset="0"/>
              </a:rPr>
              <a:t>Робота і потужність електричного струму</a:t>
            </a:r>
            <a:endParaRPr lang="ru-RU" sz="4000" b="1" dirty="0" smtClean="0">
              <a:solidFill>
                <a:srgbClr val="800000"/>
              </a:solidFill>
              <a:latin typeface="Constantia" pitchFamily="18" charset="0"/>
            </a:endParaRPr>
          </a:p>
        </p:txBody>
      </p:sp>
      <p:pic>
        <p:nvPicPr>
          <p:cNvPr id="3076" name="Picture 7" descr="1551708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30700"/>
            <a:ext cx="1819275" cy="1819275"/>
          </a:xfrm>
        </p:spPr>
      </p:pic>
      <p:pic>
        <p:nvPicPr>
          <p:cNvPr id="3074" name="Picture 4" descr="20563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400"/>
            <a:ext cx="18732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1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17849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221163"/>
            <a:ext cx="20780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20699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357563"/>
            <a:ext cx="14557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 descr="Electric-Kettle-FK-0503-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349500"/>
            <a:ext cx="1265238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229787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11890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3" descr="Samsung_M187DMR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05263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75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323528" y="404664"/>
            <a:ext cx="8352928" cy="5400600"/>
          </a:xfrm>
          <a:prstGeom prst="horizontalScroll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91680" y="1268760"/>
            <a:ext cx="64087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Мета уроку: Ознайомитися з роботою і потужністю електричного струму. Навчитися розраховувати роботу електричного струму за допомогою лічильника і навчитися як економити електроенергію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5167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Эркер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Эркер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Эркер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840</Words>
  <Application>Microsoft Office PowerPoint</Application>
  <PresentationFormat>Екран (4:3)</PresentationFormat>
  <Paragraphs>155</Paragraphs>
  <Slides>31</Slides>
  <Notes>0</Notes>
  <HiddenSlides>0</HiddenSlides>
  <MMClips>1</MMClips>
  <ScaleCrop>false</ScaleCrop>
  <HeadingPairs>
    <vt:vector size="8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4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45" baseType="lpstr">
      <vt:lpstr>Arial Unicode MS</vt:lpstr>
      <vt:lpstr>Arial</vt:lpstr>
      <vt:lpstr>Cambria Math</vt:lpstr>
      <vt:lpstr>Century Schoolbook</vt:lpstr>
      <vt:lpstr>Constantia</vt:lpstr>
      <vt:lpstr>Segoe WP Black</vt:lpstr>
      <vt:lpstr>Times New Roman</vt:lpstr>
      <vt:lpstr>Wingdings</vt:lpstr>
      <vt:lpstr>Wingdings 2</vt:lpstr>
      <vt:lpstr>1_Оформление по умолчанию</vt:lpstr>
      <vt:lpstr>Эркер</vt:lpstr>
      <vt:lpstr>1_Эркер</vt:lpstr>
      <vt:lpstr>3_Эркер</vt:lpstr>
      <vt:lpstr>Формула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Робота і потужність електричного струму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1кВт·год=3 600 000 Дж=3 600 кДж=3,6МДж</vt:lpstr>
      <vt:lpstr>Прилад для вимірювання роботи електричного струму-електролічильник</vt:lpstr>
      <vt:lpstr>Презентація PowerPoint</vt:lpstr>
      <vt:lpstr>Презентація PowerPoint</vt:lpstr>
      <vt:lpstr>Презентація PowerPoint</vt:lpstr>
      <vt:lpstr>Одиниці потужності</vt:lpstr>
      <vt:lpstr>Прилад для вимірювання потужності електричного струму</vt:lpstr>
      <vt:lpstr>Презентація PowerPoint</vt:lpstr>
      <vt:lpstr>Робота для хлопців Визначити роботу й потужність електричного струму за показами приладів</vt:lpstr>
      <vt:lpstr>Завдання для дівчат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HP</cp:lastModifiedBy>
  <cp:revision>136</cp:revision>
  <dcterms:created xsi:type="dcterms:W3CDTF">2013-12-15T08:56:54Z</dcterms:created>
  <dcterms:modified xsi:type="dcterms:W3CDTF">2019-03-19T11:48:56Z</dcterms:modified>
</cp:coreProperties>
</file>